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63" r:id="rId10"/>
    <p:sldId id="280" r:id="rId11"/>
    <p:sldId id="282" r:id="rId12"/>
    <p:sldId id="281" r:id="rId13"/>
    <p:sldId id="298" r:id="rId14"/>
    <p:sldId id="299" r:id="rId15"/>
    <p:sldId id="300" r:id="rId16"/>
    <p:sldId id="301" r:id="rId17"/>
    <p:sldId id="302" r:id="rId18"/>
    <p:sldId id="303" r:id="rId19"/>
    <p:sldId id="322" r:id="rId20"/>
    <p:sldId id="304" r:id="rId21"/>
    <p:sldId id="305" r:id="rId22"/>
    <p:sldId id="306" r:id="rId23"/>
    <p:sldId id="307" r:id="rId24"/>
    <p:sldId id="308" r:id="rId25"/>
    <p:sldId id="309" r:id="rId26"/>
    <p:sldId id="333" r:id="rId27"/>
    <p:sldId id="311" r:id="rId28"/>
    <p:sldId id="312" r:id="rId29"/>
    <p:sldId id="313" r:id="rId30"/>
    <p:sldId id="316" r:id="rId31"/>
    <p:sldId id="314" r:id="rId32"/>
    <p:sldId id="315" r:id="rId33"/>
    <p:sldId id="317" r:id="rId34"/>
    <p:sldId id="318" r:id="rId35"/>
    <p:sldId id="320" r:id="rId36"/>
    <p:sldId id="321" r:id="rId37"/>
    <p:sldId id="319" r:id="rId38"/>
    <p:sldId id="328" r:id="rId39"/>
    <p:sldId id="326" r:id="rId40"/>
    <p:sldId id="331" r:id="rId41"/>
    <p:sldId id="327" r:id="rId42"/>
    <p:sldId id="329" r:id="rId43"/>
    <p:sldId id="330" r:id="rId44"/>
    <p:sldId id="323" r:id="rId45"/>
    <p:sldId id="324" r:id="rId46"/>
    <p:sldId id="325" r:id="rId47"/>
    <p:sldId id="33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91"/>
            <p14:sldId id="292"/>
            <p14:sldId id="293"/>
            <p14:sldId id="294"/>
            <p14:sldId id="295"/>
            <p14:sldId id="296"/>
            <p14:sldId id="297"/>
            <p14:sldId id="263"/>
            <p14:sldId id="280"/>
            <p14:sldId id="282"/>
            <p14:sldId id="281"/>
            <p14:sldId id="298"/>
            <p14:sldId id="299"/>
            <p14:sldId id="300"/>
            <p14:sldId id="301"/>
            <p14:sldId id="302"/>
            <p14:sldId id="303"/>
            <p14:sldId id="322"/>
            <p14:sldId id="304"/>
            <p14:sldId id="305"/>
            <p14:sldId id="306"/>
            <p14:sldId id="307"/>
            <p14:sldId id="308"/>
            <p14:sldId id="309"/>
            <p14:sldId id="333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20"/>
            <p14:sldId id="321"/>
            <p14:sldId id="319"/>
            <p14:sldId id="328"/>
            <p14:sldId id="326"/>
            <p14:sldId id="331"/>
            <p14:sldId id="327"/>
            <p14:sldId id="329"/>
            <p14:sldId id="330"/>
            <p14:sldId id="323"/>
            <p14:sldId id="324"/>
            <p14:sldId id="325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426557-6E45-42B4-907D-B255FD5FBE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A6F95D-A5CB-4F51-988F-6C2E19384375}">
      <dgm:prSet phldrT="[Text]"/>
      <dgm:spPr/>
      <dgm:t>
        <a:bodyPr/>
        <a:lstStyle/>
        <a:p>
          <a:r>
            <a:rPr lang="sr-Latn-RS" dirty="0" smtClean="0"/>
            <a:t>Word </a:t>
          </a:r>
          <a:r>
            <a:rPr lang="sr-Latn-RS" dirty="0" err="1" smtClean="0"/>
            <a:t>Embedding</a:t>
          </a:r>
          <a:r>
            <a:rPr lang="sr-Latn-RS" dirty="0" smtClean="0"/>
            <a:t> (Word2Vec, </a:t>
          </a:r>
          <a:r>
            <a:rPr lang="sr-Latn-RS" dirty="0" err="1" smtClean="0"/>
            <a:t>GloVe</a:t>
          </a:r>
          <a:r>
            <a:rPr lang="sr-Latn-RS" dirty="0" smtClean="0"/>
            <a:t>, </a:t>
          </a:r>
          <a:r>
            <a:rPr lang="sr-Latn-RS" dirty="0" err="1" smtClean="0"/>
            <a:t>itd</a:t>
          </a:r>
          <a:r>
            <a:rPr lang="sr-Latn-RS" dirty="0" smtClean="0"/>
            <a:t>)</a:t>
          </a:r>
          <a:endParaRPr lang="en-US" dirty="0"/>
        </a:p>
      </dgm:t>
    </dgm:pt>
    <dgm:pt modelId="{091A11C2-3E26-436B-BB55-6E572F8B2DA1}" type="parTrans" cxnId="{B2AADBA3-942F-4A0E-A232-1E42F92C4F7E}">
      <dgm:prSet/>
      <dgm:spPr/>
      <dgm:t>
        <a:bodyPr/>
        <a:lstStyle/>
        <a:p>
          <a:endParaRPr lang="en-US"/>
        </a:p>
      </dgm:t>
    </dgm:pt>
    <dgm:pt modelId="{F673C24A-5BE0-4B19-9609-3439F9DE1098}" type="sibTrans" cxnId="{B2AADBA3-942F-4A0E-A232-1E42F92C4F7E}">
      <dgm:prSet/>
      <dgm:spPr/>
      <dgm:t>
        <a:bodyPr/>
        <a:lstStyle/>
        <a:p>
          <a:endParaRPr lang="en-US"/>
        </a:p>
      </dgm:t>
    </dgm:pt>
    <dgm:pt modelId="{6B982483-27B9-4AD7-8E8C-407CD8F333F1}">
      <dgm:prSet phldrT="[Text]"/>
      <dgm:spPr/>
      <dgm:t>
        <a:bodyPr/>
        <a:lstStyle/>
        <a:p>
          <a:r>
            <a:rPr lang="sr-Latn-RS" dirty="0" err="1" smtClean="0"/>
            <a:t>Reversed</a:t>
          </a:r>
          <a:r>
            <a:rPr lang="sr-Latn-RS" dirty="0" smtClean="0"/>
            <a:t> input</a:t>
          </a:r>
          <a:endParaRPr lang="en-US" dirty="0"/>
        </a:p>
      </dgm:t>
    </dgm:pt>
    <dgm:pt modelId="{9C14B929-28C8-4EC8-9FC9-01DD5812DBB3}" type="parTrans" cxnId="{3ED778EF-3537-4658-8F30-375051F5F1EA}">
      <dgm:prSet/>
      <dgm:spPr/>
      <dgm:t>
        <a:bodyPr/>
        <a:lstStyle/>
        <a:p>
          <a:endParaRPr lang="en-US"/>
        </a:p>
      </dgm:t>
    </dgm:pt>
    <dgm:pt modelId="{61152136-AAEA-497C-B0BC-FC7CAAB52DA8}" type="sibTrans" cxnId="{3ED778EF-3537-4658-8F30-375051F5F1EA}">
      <dgm:prSet/>
      <dgm:spPr/>
      <dgm:t>
        <a:bodyPr/>
        <a:lstStyle/>
        <a:p>
          <a:endParaRPr lang="en-US"/>
        </a:p>
      </dgm:t>
    </dgm:pt>
    <dgm:pt modelId="{1F122F5A-0A54-452D-BA72-1953B9A12FCA}">
      <dgm:prSet phldrT="[Text]"/>
      <dgm:spPr/>
      <dgm:t>
        <a:bodyPr/>
        <a:lstStyle/>
        <a:p>
          <a:r>
            <a:rPr lang="sr-Latn-RS" dirty="0" err="1" smtClean="0"/>
            <a:t>Bidirectional</a:t>
          </a:r>
          <a:r>
            <a:rPr lang="sr-Latn-RS" dirty="0" smtClean="0"/>
            <a:t> LSTM</a:t>
          </a:r>
          <a:endParaRPr lang="en-US" dirty="0"/>
        </a:p>
      </dgm:t>
    </dgm:pt>
    <dgm:pt modelId="{34F999B7-FCD7-453C-877E-A9F8B4DB9ED6}" type="parTrans" cxnId="{EE4176C8-48EF-47C1-8A07-2C198A354128}">
      <dgm:prSet/>
      <dgm:spPr/>
      <dgm:t>
        <a:bodyPr/>
        <a:lstStyle/>
        <a:p>
          <a:endParaRPr lang="en-US"/>
        </a:p>
      </dgm:t>
    </dgm:pt>
    <dgm:pt modelId="{035FA33A-EE4C-466E-937A-0D2991462B4C}" type="sibTrans" cxnId="{EE4176C8-48EF-47C1-8A07-2C198A354128}">
      <dgm:prSet/>
      <dgm:spPr/>
      <dgm:t>
        <a:bodyPr/>
        <a:lstStyle/>
        <a:p>
          <a:endParaRPr lang="en-US"/>
        </a:p>
      </dgm:t>
    </dgm:pt>
    <dgm:pt modelId="{9D296795-00C7-4360-B70E-3921AAC0064D}">
      <dgm:prSet phldrT="[Text]"/>
      <dgm:spPr/>
      <dgm:t>
        <a:bodyPr/>
        <a:lstStyle/>
        <a:p>
          <a:r>
            <a:rPr lang="sr-Latn-RS" dirty="0" err="1" smtClean="0"/>
            <a:t>Teacher</a:t>
          </a:r>
          <a:r>
            <a:rPr lang="sr-Latn-RS" dirty="0" smtClean="0"/>
            <a:t> </a:t>
          </a:r>
          <a:r>
            <a:rPr lang="sr-Latn-RS" dirty="0" err="1" smtClean="0"/>
            <a:t>Forcing</a:t>
          </a:r>
          <a:endParaRPr lang="en-US" dirty="0"/>
        </a:p>
      </dgm:t>
    </dgm:pt>
    <dgm:pt modelId="{3C977FCE-BBBC-4A98-861A-A818DA50B2F8}" type="parTrans" cxnId="{DCE41AD4-E551-438C-B671-2AB385F1E776}">
      <dgm:prSet/>
      <dgm:spPr/>
      <dgm:t>
        <a:bodyPr/>
        <a:lstStyle/>
        <a:p>
          <a:endParaRPr lang="en-US"/>
        </a:p>
      </dgm:t>
    </dgm:pt>
    <dgm:pt modelId="{FBEE8646-49D3-4BA4-ABEC-FB4EFB812BC5}" type="sibTrans" cxnId="{DCE41AD4-E551-438C-B671-2AB385F1E776}">
      <dgm:prSet/>
      <dgm:spPr/>
      <dgm:t>
        <a:bodyPr/>
        <a:lstStyle/>
        <a:p>
          <a:endParaRPr lang="en-US"/>
        </a:p>
      </dgm:t>
    </dgm:pt>
    <dgm:pt modelId="{C585EEED-1355-455A-9CDE-C056C3E5F1A7}">
      <dgm:prSet phldrT="[Text]"/>
      <dgm:spPr/>
      <dgm:t>
        <a:bodyPr/>
        <a:lstStyle/>
        <a:p>
          <a:r>
            <a:rPr lang="sr-Latn-RS" dirty="0" err="1" smtClean="0"/>
            <a:t>Attention</a:t>
          </a:r>
          <a:r>
            <a:rPr lang="sr-Latn-RS" dirty="0" smtClean="0"/>
            <a:t> </a:t>
          </a:r>
          <a:r>
            <a:rPr lang="sr-Latn-RS" dirty="0" err="1" smtClean="0"/>
            <a:t>mechanism</a:t>
          </a:r>
          <a:endParaRPr lang="en-US" dirty="0"/>
        </a:p>
      </dgm:t>
    </dgm:pt>
    <dgm:pt modelId="{B442EA25-B36D-40C5-BECA-D4426B99DEDD}" type="parTrans" cxnId="{63B07556-829B-4D3B-A6C5-8875D9FB313F}">
      <dgm:prSet/>
      <dgm:spPr/>
      <dgm:t>
        <a:bodyPr/>
        <a:lstStyle/>
        <a:p>
          <a:endParaRPr lang="en-US"/>
        </a:p>
      </dgm:t>
    </dgm:pt>
    <dgm:pt modelId="{AE0D5712-BDB9-42DE-8B3E-3A6A80584B8B}" type="sibTrans" cxnId="{63B07556-829B-4D3B-A6C5-8875D9FB313F}">
      <dgm:prSet/>
      <dgm:spPr/>
      <dgm:t>
        <a:bodyPr/>
        <a:lstStyle/>
        <a:p>
          <a:endParaRPr lang="en-US"/>
        </a:p>
      </dgm:t>
    </dgm:pt>
    <dgm:pt modelId="{03FB8A9F-4DDE-4A1E-8794-8DB5B8E25744}" type="pres">
      <dgm:prSet presAssocID="{24426557-6E45-42B4-907D-B255FD5FBE42}" presName="linear" presStyleCnt="0">
        <dgm:presLayoutVars>
          <dgm:animLvl val="lvl"/>
          <dgm:resizeHandles val="exact"/>
        </dgm:presLayoutVars>
      </dgm:prSet>
      <dgm:spPr/>
    </dgm:pt>
    <dgm:pt modelId="{8280F73C-611A-4AAE-9401-B92781976D00}" type="pres">
      <dgm:prSet presAssocID="{EEA6F95D-A5CB-4F51-988F-6C2E1938437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2D1AA-FF01-4F6B-8A7D-A17E3DAE12BA}" type="pres">
      <dgm:prSet presAssocID="{F673C24A-5BE0-4B19-9609-3439F9DE1098}" presName="spacer" presStyleCnt="0"/>
      <dgm:spPr/>
    </dgm:pt>
    <dgm:pt modelId="{A3454FF6-AAEA-48DC-9961-2CCFCD037BCF}" type="pres">
      <dgm:prSet presAssocID="{6B982483-27B9-4AD7-8E8C-407CD8F333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1ED3636-1A41-46AF-8319-FFEF44FA1C85}" type="pres">
      <dgm:prSet presAssocID="{61152136-AAEA-497C-B0BC-FC7CAAB52DA8}" presName="spacer" presStyleCnt="0"/>
      <dgm:spPr/>
    </dgm:pt>
    <dgm:pt modelId="{221148FA-F476-4F86-A3B7-86A9CE255A78}" type="pres">
      <dgm:prSet presAssocID="{1F122F5A-0A54-452D-BA72-1953B9A12F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2FDF286-C120-4BFF-BDC3-201DC515FCFF}" type="pres">
      <dgm:prSet presAssocID="{035FA33A-EE4C-466E-937A-0D2991462B4C}" presName="spacer" presStyleCnt="0"/>
      <dgm:spPr/>
    </dgm:pt>
    <dgm:pt modelId="{802E2029-9520-4F0A-96E3-E01206EF1366}" type="pres">
      <dgm:prSet presAssocID="{9D296795-00C7-4360-B70E-3921AAC0064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A53D0-AB69-4863-87B6-3DA6D20A0C2A}" type="pres">
      <dgm:prSet presAssocID="{FBEE8646-49D3-4BA4-ABEC-FB4EFB812BC5}" presName="spacer" presStyleCnt="0"/>
      <dgm:spPr/>
    </dgm:pt>
    <dgm:pt modelId="{6FEDB03F-5963-46EE-89DA-32B855B1C34E}" type="pres">
      <dgm:prSet presAssocID="{C585EEED-1355-455A-9CDE-C056C3E5F1A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4176C8-48EF-47C1-8A07-2C198A354128}" srcId="{24426557-6E45-42B4-907D-B255FD5FBE42}" destId="{1F122F5A-0A54-452D-BA72-1953B9A12FCA}" srcOrd="2" destOrd="0" parTransId="{34F999B7-FCD7-453C-877E-A9F8B4DB9ED6}" sibTransId="{035FA33A-EE4C-466E-937A-0D2991462B4C}"/>
    <dgm:cxn modelId="{8E95E448-B71D-4630-B547-CFCEE634E4AE}" type="presOf" srcId="{EEA6F95D-A5CB-4F51-988F-6C2E19384375}" destId="{8280F73C-611A-4AAE-9401-B92781976D00}" srcOrd="0" destOrd="0" presId="urn:microsoft.com/office/officeart/2005/8/layout/vList2"/>
    <dgm:cxn modelId="{C75991BF-5EB6-4F9F-9BE6-622D71308497}" type="presOf" srcId="{C585EEED-1355-455A-9CDE-C056C3E5F1A7}" destId="{6FEDB03F-5963-46EE-89DA-32B855B1C34E}" srcOrd="0" destOrd="0" presId="urn:microsoft.com/office/officeart/2005/8/layout/vList2"/>
    <dgm:cxn modelId="{DCE41AD4-E551-438C-B671-2AB385F1E776}" srcId="{24426557-6E45-42B4-907D-B255FD5FBE42}" destId="{9D296795-00C7-4360-B70E-3921AAC0064D}" srcOrd="3" destOrd="0" parTransId="{3C977FCE-BBBC-4A98-861A-A818DA50B2F8}" sibTransId="{FBEE8646-49D3-4BA4-ABEC-FB4EFB812BC5}"/>
    <dgm:cxn modelId="{4F47C3FF-FDD7-4F1D-8465-E60E4D6EC04C}" type="presOf" srcId="{1F122F5A-0A54-452D-BA72-1953B9A12FCA}" destId="{221148FA-F476-4F86-A3B7-86A9CE255A78}" srcOrd="0" destOrd="0" presId="urn:microsoft.com/office/officeart/2005/8/layout/vList2"/>
    <dgm:cxn modelId="{B2AADBA3-942F-4A0E-A232-1E42F92C4F7E}" srcId="{24426557-6E45-42B4-907D-B255FD5FBE42}" destId="{EEA6F95D-A5CB-4F51-988F-6C2E19384375}" srcOrd="0" destOrd="0" parTransId="{091A11C2-3E26-436B-BB55-6E572F8B2DA1}" sibTransId="{F673C24A-5BE0-4B19-9609-3439F9DE1098}"/>
    <dgm:cxn modelId="{D7DCB004-3097-4AB4-9659-8660B38527A9}" type="presOf" srcId="{9D296795-00C7-4360-B70E-3921AAC0064D}" destId="{802E2029-9520-4F0A-96E3-E01206EF1366}" srcOrd="0" destOrd="0" presId="urn:microsoft.com/office/officeart/2005/8/layout/vList2"/>
    <dgm:cxn modelId="{63B07556-829B-4D3B-A6C5-8875D9FB313F}" srcId="{24426557-6E45-42B4-907D-B255FD5FBE42}" destId="{C585EEED-1355-455A-9CDE-C056C3E5F1A7}" srcOrd="4" destOrd="0" parTransId="{B442EA25-B36D-40C5-BECA-D4426B99DEDD}" sibTransId="{AE0D5712-BDB9-42DE-8B3E-3A6A80584B8B}"/>
    <dgm:cxn modelId="{CC438891-A9AD-43E1-AD07-DC6657A10914}" type="presOf" srcId="{24426557-6E45-42B4-907D-B255FD5FBE42}" destId="{03FB8A9F-4DDE-4A1E-8794-8DB5B8E25744}" srcOrd="0" destOrd="0" presId="urn:microsoft.com/office/officeart/2005/8/layout/vList2"/>
    <dgm:cxn modelId="{3ED778EF-3537-4658-8F30-375051F5F1EA}" srcId="{24426557-6E45-42B4-907D-B255FD5FBE42}" destId="{6B982483-27B9-4AD7-8E8C-407CD8F333F1}" srcOrd="1" destOrd="0" parTransId="{9C14B929-28C8-4EC8-9FC9-01DD5812DBB3}" sibTransId="{61152136-AAEA-497C-B0BC-FC7CAAB52DA8}"/>
    <dgm:cxn modelId="{38F06694-51F1-4286-9003-4B07DDEA87EE}" type="presOf" srcId="{6B982483-27B9-4AD7-8E8C-407CD8F333F1}" destId="{A3454FF6-AAEA-48DC-9961-2CCFCD037BCF}" srcOrd="0" destOrd="0" presId="urn:microsoft.com/office/officeart/2005/8/layout/vList2"/>
    <dgm:cxn modelId="{9040A5AD-DC44-414D-917A-3E055C42D8F0}" type="presParOf" srcId="{03FB8A9F-4DDE-4A1E-8794-8DB5B8E25744}" destId="{8280F73C-611A-4AAE-9401-B92781976D00}" srcOrd="0" destOrd="0" presId="urn:microsoft.com/office/officeart/2005/8/layout/vList2"/>
    <dgm:cxn modelId="{51351877-F4A9-429A-9D07-19C39F745B58}" type="presParOf" srcId="{03FB8A9F-4DDE-4A1E-8794-8DB5B8E25744}" destId="{ADE2D1AA-FF01-4F6B-8A7D-A17E3DAE12BA}" srcOrd="1" destOrd="0" presId="urn:microsoft.com/office/officeart/2005/8/layout/vList2"/>
    <dgm:cxn modelId="{3DA07C10-C2ED-4358-982C-A8BA05A50994}" type="presParOf" srcId="{03FB8A9F-4DDE-4A1E-8794-8DB5B8E25744}" destId="{A3454FF6-AAEA-48DC-9961-2CCFCD037BCF}" srcOrd="2" destOrd="0" presId="urn:microsoft.com/office/officeart/2005/8/layout/vList2"/>
    <dgm:cxn modelId="{F349D870-BF6A-444B-A0AF-B9B37F69D1E3}" type="presParOf" srcId="{03FB8A9F-4DDE-4A1E-8794-8DB5B8E25744}" destId="{A1ED3636-1A41-46AF-8319-FFEF44FA1C85}" srcOrd="3" destOrd="0" presId="urn:microsoft.com/office/officeart/2005/8/layout/vList2"/>
    <dgm:cxn modelId="{8BAD5FB1-BAAC-404A-B37D-DFB05CEA4123}" type="presParOf" srcId="{03FB8A9F-4DDE-4A1E-8794-8DB5B8E25744}" destId="{221148FA-F476-4F86-A3B7-86A9CE255A78}" srcOrd="4" destOrd="0" presId="urn:microsoft.com/office/officeart/2005/8/layout/vList2"/>
    <dgm:cxn modelId="{5734A71A-BAB3-4B2E-BBCC-18728D0C3475}" type="presParOf" srcId="{03FB8A9F-4DDE-4A1E-8794-8DB5B8E25744}" destId="{C2FDF286-C120-4BFF-BDC3-201DC515FCFF}" srcOrd="5" destOrd="0" presId="urn:microsoft.com/office/officeart/2005/8/layout/vList2"/>
    <dgm:cxn modelId="{B75446A1-7911-4029-9BA7-6F153AECD2F7}" type="presParOf" srcId="{03FB8A9F-4DDE-4A1E-8794-8DB5B8E25744}" destId="{802E2029-9520-4F0A-96E3-E01206EF1366}" srcOrd="6" destOrd="0" presId="urn:microsoft.com/office/officeart/2005/8/layout/vList2"/>
    <dgm:cxn modelId="{4CB003CB-747E-423F-AA2B-B30000762A87}" type="presParOf" srcId="{03FB8A9F-4DDE-4A1E-8794-8DB5B8E25744}" destId="{03CA53D0-AB69-4863-87B6-3DA6D20A0C2A}" srcOrd="7" destOrd="0" presId="urn:microsoft.com/office/officeart/2005/8/layout/vList2"/>
    <dgm:cxn modelId="{8D7E1F4E-363F-4F19-BA88-652AD1256B52}" type="presParOf" srcId="{03FB8A9F-4DDE-4A1E-8794-8DB5B8E25744}" destId="{6FEDB03F-5963-46EE-89DA-32B855B1C3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38A70D-2901-401A-A8F0-9EEC7840EAF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B14FF6-6829-4AF8-AEE5-E78EBE658D06}">
      <dgm:prSet phldrT="[Text]"/>
      <dgm:spPr/>
      <dgm:t>
        <a:bodyPr/>
        <a:lstStyle/>
        <a:p>
          <a:r>
            <a:rPr lang="sr-Latn-RS" dirty="0" err="1" smtClean="0"/>
            <a:t>Character</a:t>
          </a:r>
          <a:r>
            <a:rPr lang="sr-Latn-RS" dirty="0" smtClean="0"/>
            <a:t> CNN</a:t>
          </a:r>
          <a:endParaRPr lang="en-US" dirty="0"/>
        </a:p>
      </dgm:t>
    </dgm:pt>
    <dgm:pt modelId="{1A8FB23B-6061-4607-B48C-D777089E91D5}" type="parTrans" cxnId="{AE4E1C7F-8EF6-4B48-A015-C22887F52360}">
      <dgm:prSet/>
      <dgm:spPr/>
      <dgm:t>
        <a:bodyPr/>
        <a:lstStyle/>
        <a:p>
          <a:endParaRPr lang="en-US"/>
        </a:p>
      </dgm:t>
    </dgm:pt>
    <dgm:pt modelId="{EDE1DF9A-ED05-44C2-8BDB-4D6EE15A0899}" type="sibTrans" cxnId="{AE4E1C7F-8EF6-4B48-A015-C22887F52360}">
      <dgm:prSet/>
      <dgm:spPr/>
      <dgm:t>
        <a:bodyPr/>
        <a:lstStyle/>
        <a:p>
          <a:endParaRPr lang="en-US"/>
        </a:p>
      </dgm:t>
    </dgm:pt>
    <dgm:pt modelId="{DBAC1462-602B-4F31-8161-C8008D52EDFB}">
      <dgm:prSet phldrT="[Text]"/>
      <dgm:spPr/>
      <dgm:t>
        <a:bodyPr/>
        <a:lstStyle/>
        <a:p>
          <a:r>
            <a:rPr lang="sr-Latn-RS" dirty="0" smtClean="0"/>
            <a:t>Bi-</a:t>
          </a:r>
          <a:r>
            <a:rPr lang="sr-Latn-RS" dirty="0" err="1" smtClean="0"/>
            <a:t>directional</a:t>
          </a:r>
          <a:r>
            <a:rPr lang="sr-Latn-RS" dirty="0" smtClean="0"/>
            <a:t> LSTM</a:t>
          </a:r>
          <a:endParaRPr lang="en-US" dirty="0"/>
        </a:p>
      </dgm:t>
    </dgm:pt>
    <dgm:pt modelId="{C6431361-11A6-41BA-8880-24DB6CE42025}" type="parTrans" cxnId="{6F719B3C-E152-4F7B-821F-CED66B7CF2E6}">
      <dgm:prSet/>
      <dgm:spPr/>
      <dgm:t>
        <a:bodyPr/>
        <a:lstStyle/>
        <a:p>
          <a:endParaRPr lang="en-US"/>
        </a:p>
      </dgm:t>
    </dgm:pt>
    <dgm:pt modelId="{351A3886-1B5E-4C72-B67D-C7401B7BA8AC}" type="sibTrans" cxnId="{6F719B3C-E152-4F7B-821F-CED66B7CF2E6}">
      <dgm:prSet/>
      <dgm:spPr/>
      <dgm:t>
        <a:bodyPr/>
        <a:lstStyle/>
        <a:p>
          <a:endParaRPr lang="en-US"/>
        </a:p>
      </dgm:t>
    </dgm:pt>
    <dgm:pt modelId="{DD752C71-D3D4-451D-ADFB-E08AF96F447F}">
      <dgm:prSet phldrT="[Text]"/>
      <dgm:spPr/>
      <dgm:t>
        <a:bodyPr/>
        <a:lstStyle/>
        <a:p>
          <a:r>
            <a:rPr lang="sr-Latn-RS" dirty="0" smtClean="0"/>
            <a:t>Bi-</a:t>
          </a:r>
          <a:r>
            <a:rPr lang="sr-Latn-RS" dirty="0" err="1" smtClean="0"/>
            <a:t>directional</a:t>
          </a:r>
          <a:r>
            <a:rPr lang="sr-Latn-RS" dirty="0" smtClean="0"/>
            <a:t> LSTM</a:t>
          </a:r>
          <a:endParaRPr lang="en-US" dirty="0"/>
        </a:p>
      </dgm:t>
    </dgm:pt>
    <dgm:pt modelId="{4F87D5C0-B168-4A9C-8E4B-C4AA39588DC8}" type="parTrans" cxnId="{5C5A6DC4-9D57-4614-87D8-0BD713C234FD}">
      <dgm:prSet/>
      <dgm:spPr/>
      <dgm:t>
        <a:bodyPr/>
        <a:lstStyle/>
        <a:p>
          <a:endParaRPr lang="en-US"/>
        </a:p>
      </dgm:t>
    </dgm:pt>
    <dgm:pt modelId="{A4922C58-30A4-46D3-8EAF-1DDAEEFAB079}" type="sibTrans" cxnId="{5C5A6DC4-9D57-4614-87D8-0BD713C234FD}">
      <dgm:prSet/>
      <dgm:spPr/>
      <dgm:t>
        <a:bodyPr/>
        <a:lstStyle/>
        <a:p>
          <a:endParaRPr lang="en-US"/>
        </a:p>
      </dgm:t>
    </dgm:pt>
    <dgm:pt modelId="{7F6DD6F3-45B9-471A-80B0-28CEE292E839}" type="pres">
      <dgm:prSet presAssocID="{5438A70D-2901-401A-A8F0-9EEC7840EAFC}" presName="linearFlow" presStyleCnt="0">
        <dgm:presLayoutVars>
          <dgm:resizeHandles val="exact"/>
        </dgm:presLayoutVars>
      </dgm:prSet>
      <dgm:spPr/>
    </dgm:pt>
    <dgm:pt modelId="{C2C46CEA-9489-4AFA-A78D-34DD7B771CF4}" type="pres">
      <dgm:prSet presAssocID="{15B14FF6-6829-4AF8-AEE5-E78EBE658D06}" presName="node" presStyleLbl="node1" presStyleIdx="0" presStyleCnt="3">
        <dgm:presLayoutVars>
          <dgm:bulletEnabled val="1"/>
        </dgm:presLayoutVars>
      </dgm:prSet>
      <dgm:spPr/>
    </dgm:pt>
    <dgm:pt modelId="{6D048661-78D6-4813-924D-3FBC6E9E75C3}" type="pres">
      <dgm:prSet presAssocID="{EDE1DF9A-ED05-44C2-8BDB-4D6EE15A0899}" presName="sibTrans" presStyleLbl="sibTrans2D1" presStyleIdx="0" presStyleCnt="2"/>
      <dgm:spPr/>
    </dgm:pt>
    <dgm:pt modelId="{6E9588FE-471A-4EF8-86DA-B6767016CF7E}" type="pres">
      <dgm:prSet presAssocID="{EDE1DF9A-ED05-44C2-8BDB-4D6EE15A0899}" presName="connectorText" presStyleLbl="sibTrans2D1" presStyleIdx="0" presStyleCnt="2"/>
      <dgm:spPr/>
    </dgm:pt>
    <dgm:pt modelId="{79A0D05F-543E-4C16-8EFD-66F08445F312}" type="pres">
      <dgm:prSet presAssocID="{DBAC1462-602B-4F31-8161-C8008D52EDF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0EFCB-C874-4835-AA7E-B6D79B83FBD0}" type="pres">
      <dgm:prSet presAssocID="{351A3886-1B5E-4C72-B67D-C7401B7BA8AC}" presName="sibTrans" presStyleLbl="sibTrans2D1" presStyleIdx="1" presStyleCnt="2"/>
      <dgm:spPr/>
    </dgm:pt>
    <dgm:pt modelId="{89376B3E-C7F4-4E08-A881-2B1A4637D651}" type="pres">
      <dgm:prSet presAssocID="{351A3886-1B5E-4C72-B67D-C7401B7BA8AC}" presName="connectorText" presStyleLbl="sibTrans2D1" presStyleIdx="1" presStyleCnt="2"/>
      <dgm:spPr/>
    </dgm:pt>
    <dgm:pt modelId="{AADD781C-B1ED-41E8-965D-DFA26B782C90}" type="pres">
      <dgm:prSet presAssocID="{DD752C71-D3D4-451D-ADFB-E08AF96F44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5A6DC4-9D57-4614-87D8-0BD713C234FD}" srcId="{5438A70D-2901-401A-A8F0-9EEC7840EAFC}" destId="{DD752C71-D3D4-451D-ADFB-E08AF96F447F}" srcOrd="2" destOrd="0" parTransId="{4F87D5C0-B168-4A9C-8E4B-C4AA39588DC8}" sibTransId="{A4922C58-30A4-46D3-8EAF-1DDAEEFAB079}"/>
    <dgm:cxn modelId="{696297B5-CF4A-412F-8061-BC0F93E09755}" type="presOf" srcId="{15B14FF6-6829-4AF8-AEE5-E78EBE658D06}" destId="{C2C46CEA-9489-4AFA-A78D-34DD7B771CF4}" srcOrd="0" destOrd="0" presId="urn:microsoft.com/office/officeart/2005/8/layout/process2"/>
    <dgm:cxn modelId="{713775E6-1E42-4E03-93CE-40C4EB2CD8B0}" type="presOf" srcId="{EDE1DF9A-ED05-44C2-8BDB-4D6EE15A0899}" destId="{6E9588FE-471A-4EF8-86DA-B6767016CF7E}" srcOrd="1" destOrd="0" presId="urn:microsoft.com/office/officeart/2005/8/layout/process2"/>
    <dgm:cxn modelId="{ED242268-0FE9-4AAB-A618-9FE22FD80AEB}" type="presOf" srcId="{351A3886-1B5E-4C72-B67D-C7401B7BA8AC}" destId="{89376B3E-C7F4-4E08-A881-2B1A4637D651}" srcOrd="1" destOrd="0" presId="urn:microsoft.com/office/officeart/2005/8/layout/process2"/>
    <dgm:cxn modelId="{6F719B3C-E152-4F7B-821F-CED66B7CF2E6}" srcId="{5438A70D-2901-401A-A8F0-9EEC7840EAFC}" destId="{DBAC1462-602B-4F31-8161-C8008D52EDFB}" srcOrd="1" destOrd="0" parTransId="{C6431361-11A6-41BA-8880-24DB6CE42025}" sibTransId="{351A3886-1B5E-4C72-B67D-C7401B7BA8AC}"/>
    <dgm:cxn modelId="{B67F6517-9BF9-4E73-9795-6398E2C3787B}" type="presOf" srcId="{DD752C71-D3D4-451D-ADFB-E08AF96F447F}" destId="{AADD781C-B1ED-41E8-965D-DFA26B782C90}" srcOrd="0" destOrd="0" presId="urn:microsoft.com/office/officeart/2005/8/layout/process2"/>
    <dgm:cxn modelId="{3F72A167-6BE9-4014-86EF-460FA56CC797}" type="presOf" srcId="{DBAC1462-602B-4F31-8161-C8008D52EDFB}" destId="{79A0D05F-543E-4C16-8EFD-66F08445F312}" srcOrd="0" destOrd="0" presId="urn:microsoft.com/office/officeart/2005/8/layout/process2"/>
    <dgm:cxn modelId="{2B901F79-3CBD-4345-8762-48A4BA0EC5F4}" type="presOf" srcId="{5438A70D-2901-401A-A8F0-9EEC7840EAFC}" destId="{7F6DD6F3-45B9-471A-80B0-28CEE292E839}" srcOrd="0" destOrd="0" presId="urn:microsoft.com/office/officeart/2005/8/layout/process2"/>
    <dgm:cxn modelId="{72A41495-18D8-4597-9BC0-DDBEC49C6385}" type="presOf" srcId="{351A3886-1B5E-4C72-B67D-C7401B7BA8AC}" destId="{7F70EFCB-C874-4835-AA7E-B6D79B83FBD0}" srcOrd="0" destOrd="0" presId="urn:microsoft.com/office/officeart/2005/8/layout/process2"/>
    <dgm:cxn modelId="{E56A1576-662F-4EAD-88A5-41041A79F6B2}" type="presOf" srcId="{EDE1DF9A-ED05-44C2-8BDB-4D6EE15A0899}" destId="{6D048661-78D6-4813-924D-3FBC6E9E75C3}" srcOrd="0" destOrd="0" presId="urn:microsoft.com/office/officeart/2005/8/layout/process2"/>
    <dgm:cxn modelId="{AE4E1C7F-8EF6-4B48-A015-C22887F52360}" srcId="{5438A70D-2901-401A-A8F0-9EEC7840EAFC}" destId="{15B14FF6-6829-4AF8-AEE5-E78EBE658D06}" srcOrd="0" destOrd="0" parTransId="{1A8FB23B-6061-4607-B48C-D777089E91D5}" sibTransId="{EDE1DF9A-ED05-44C2-8BDB-4D6EE15A0899}"/>
    <dgm:cxn modelId="{D9C97869-E03B-462D-B2D1-598B283779F4}" type="presParOf" srcId="{7F6DD6F3-45B9-471A-80B0-28CEE292E839}" destId="{C2C46CEA-9489-4AFA-A78D-34DD7B771CF4}" srcOrd="0" destOrd="0" presId="urn:microsoft.com/office/officeart/2005/8/layout/process2"/>
    <dgm:cxn modelId="{415CBE3B-B33D-40F5-B980-229BE8F574E9}" type="presParOf" srcId="{7F6DD6F3-45B9-471A-80B0-28CEE292E839}" destId="{6D048661-78D6-4813-924D-3FBC6E9E75C3}" srcOrd="1" destOrd="0" presId="urn:microsoft.com/office/officeart/2005/8/layout/process2"/>
    <dgm:cxn modelId="{DC6E074A-7B4B-482C-8EEA-A9BCCA182794}" type="presParOf" srcId="{6D048661-78D6-4813-924D-3FBC6E9E75C3}" destId="{6E9588FE-471A-4EF8-86DA-B6767016CF7E}" srcOrd="0" destOrd="0" presId="urn:microsoft.com/office/officeart/2005/8/layout/process2"/>
    <dgm:cxn modelId="{4CEFCF74-6B5A-4F44-88F6-5C2DE3AB8F43}" type="presParOf" srcId="{7F6DD6F3-45B9-471A-80B0-28CEE292E839}" destId="{79A0D05F-543E-4C16-8EFD-66F08445F312}" srcOrd="2" destOrd="0" presId="urn:microsoft.com/office/officeart/2005/8/layout/process2"/>
    <dgm:cxn modelId="{28116B34-17A4-44AB-BB8B-7396D1F30B06}" type="presParOf" srcId="{7F6DD6F3-45B9-471A-80B0-28CEE292E839}" destId="{7F70EFCB-C874-4835-AA7E-B6D79B83FBD0}" srcOrd="3" destOrd="0" presId="urn:microsoft.com/office/officeart/2005/8/layout/process2"/>
    <dgm:cxn modelId="{CDBE527D-CE0A-49D2-B994-8D5ABAE4901A}" type="presParOf" srcId="{7F70EFCB-C874-4835-AA7E-B6D79B83FBD0}" destId="{89376B3E-C7F4-4E08-A881-2B1A4637D651}" srcOrd="0" destOrd="0" presId="urn:microsoft.com/office/officeart/2005/8/layout/process2"/>
    <dgm:cxn modelId="{D1A3018B-8897-4EFC-9C14-18F471279AA8}" type="presParOf" srcId="{7F6DD6F3-45B9-471A-80B0-28CEE292E839}" destId="{AADD781C-B1ED-41E8-965D-DFA26B782C90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0F73C-611A-4AAE-9401-B92781976D00}">
      <dsp:nvSpPr>
        <dsp:cNvPr id="0" name=""/>
        <dsp:cNvSpPr/>
      </dsp:nvSpPr>
      <dsp:spPr>
        <a:xfrm>
          <a:off x="0" y="39687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000" kern="1200" dirty="0" smtClean="0"/>
            <a:t>Word </a:t>
          </a:r>
          <a:r>
            <a:rPr lang="sr-Latn-RS" sz="3000" kern="1200" dirty="0" err="1" smtClean="0"/>
            <a:t>Embedding</a:t>
          </a:r>
          <a:r>
            <a:rPr lang="sr-Latn-RS" sz="3000" kern="1200" dirty="0" smtClean="0"/>
            <a:t> (Word2Vec, </a:t>
          </a:r>
          <a:r>
            <a:rPr lang="sr-Latn-RS" sz="3000" kern="1200" dirty="0" err="1" smtClean="0"/>
            <a:t>GloVe</a:t>
          </a:r>
          <a:r>
            <a:rPr lang="sr-Latn-RS" sz="3000" kern="1200" dirty="0" smtClean="0"/>
            <a:t>, </a:t>
          </a:r>
          <a:r>
            <a:rPr lang="sr-Latn-RS" sz="3000" kern="1200" dirty="0" err="1" smtClean="0"/>
            <a:t>itd</a:t>
          </a:r>
          <a:r>
            <a:rPr lang="sr-Latn-RS" sz="3000" kern="1200" dirty="0" smtClean="0"/>
            <a:t>)</a:t>
          </a:r>
          <a:endParaRPr lang="en-US" sz="3000" kern="1200" dirty="0"/>
        </a:p>
      </dsp:txBody>
      <dsp:txXfrm>
        <a:off x="35125" y="74812"/>
        <a:ext cx="9988149" cy="649299"/>
      </dsp:txXfrm>
    </dsp:sp>
    <dsp:sp modelId="{A3454FF6-AAEA-48DC-9961-2CCFCD037BCF}">
      <dsp:nvSpPr>
        <dsp:cNvPr id="0" name=""/>
        <dsp:cNvSpPr/>
      </dsp:nvSpPr>
      <dsp:spPr>
        <a:xfrm>
          <a:off x="0" y="845637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000" kern="1200" dirty="0" err="1" smtClean="0"/>
            <a:t>Reversed</a:t>
          </a:r>
          <a:r>
            <a:rPr lang="sr-Latn-RS" sz="3000" kern="1200" dirty="0" smtClean="0"/>
            <a:t> input</a:t>
          </a:r>
          <a:endParaRPr lang="en-US" sz="3000" kern="1200" dirty="0"/>
        </a:p>
      </dsp:txBody>
      <dsp:txXfrm>
        <a:off x="35125" y="880762"/>
        <a:ext cx="9988149" cy="649299"/>
      </dsp:txXfrm>
    </dsp:sp>
    <dsp:sp modelId="{221148FA-F476-4F86-A3B7-86A9CE255A78}">
      <dsp:nvSpPr>
        <dsp:cNvPr id="0" name=""/>
        <dsp:cNvSpPr/>
      </dsp:nvSpPr>
      <dsp:spPr>
        <a:xfrm>
          <a:off x="0" y="1651587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000" kern="1200" dirty="0" err="1" smtClean="0"/>
            <a:t>Bidirectional</a:t>
          </a:r>
          <a:r>
            <a:rPr lang="sr-Latn-RS" sz="3000" kern="1200" dirty="0" smtClean="0"/>
            <a:t> LSTM</a:t>
          </a:r>
          <a:endParaRPr lang="en-US" sz="3000" kern="1200" dirty="0"/>
        </a:p>
      </dsp:txBody>
      <dsp:txXfrm>
        <a:off x="35125" y="1686712"/>
        <a:ext cx="9988149" cy="649299"/>
      </dsp:txXfrm>
    </dsp:sp>
    <dsp:sp modelId="{802E2029-9520-4F0A-96E3-E01206EF1366}">
      <dsp:nvSpPr>
        <dsp:cNvPr id="0" name=""/>
        <dsp:cNvSpPr/>
      </dsp:nvSpPr>
      <dsp:spPr>
        <a:xfrm>
          <a:off x="0" y="2457537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000" kern="1200" dirty="0" err="1" smtClean="0"/>
            <a:t>Teacher</a:t>
          </a:r>
          <a:r>
            <a:rPr lang="sr-Latn-RS" sz="3000" kern="1200" dirty="0" smtClean="0"/>
            <a:t> </a:t>
          </a:r>
          <a:r>
            <a:rPr lang="sr-Latn-RS" sz="3000" kern="1200" dirty="0" err="1" smtClean="0"/>
            <a:t>Forcing</a:t>
          </a:r>
          <a:endParaRPr lang="en-US" sz="3000" kern="1200" dirty="0"/>
        </a:p>
      </dsp:txBody>
      <dsp:txXfrm>
        <a:off x="35125" y="2492662"/>
        <a:ext cx="9988149" cy="649299"/>
      </dsp:txXfrm>
    </dsp:sp>
    <dsp:sp modelId="{6FEDB03F-5963-46EE-89DA-32B855B1C34E}">
      <dsp:nvSpPr>
        <dsp:cNvPr id="0" name=""/>
        <dsp:cNvSpPr/>
      </dsp:nvSpPr>
      <dsp:spPr>
        <a:xfrm>
          <a:off x="0" y="3263487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000" kern="1200" dirty="0" err="1" smtClean="0"/>
            <a:t>Attention</a:t>
          </a:r>
          <a:r>
            <a:rPr lang="sr-Latn-RS" sz="3000" kern="1200" dirty="0" smtClean="0"/>
            <a:t> </a:t>
          </a:r>
          <a:r>
            <a:rPr lang="sr-Latn-RS" sz="3000" kern="1200" dirty="0" err="1" smtClean="0"/>
            <a:t>mechanism</a:t>
          </a:r>
          <a:endParaRPr lang="en-US" sz="3000" kern="1200" dirty="0"/>
        </a:p>
      </dsp:txBody>
      <dsp:txXfrm>
        <a:off x="35125" y="3298612"/>
        <a:ext cx="9988149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46CEA-9489-4AFA-A78D-34DD7B771CF4}">
      <dsp:nvSpPr>
        <dsp:cNvPr id="0" name=""/>
        <dsp:cNvSpPr/>
      </dsp:nvSpPr>
      <dsp:spPr>
        <a:xfrm>
          <a:off x="4124086" y="0"/>
          <a:ext cx="1810226" cy="1005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200" kern="1200" dirty="0" err="1" smtClean="0"/>
            <a:t>Character</a:t>
          </a:r>
          <a:r>
            <a:rPr lang="sr-Latn-RS" sz="2200" kern="1200" dirty="0" smtClean="0"/>
            <a:t> CNN</a:t>
          </a:r>
          <a:endParaRPr lang="en-US" sz="2200" kern="1200" dirty="0"/>
        </a:p>
      </dsp:txBody>
      <dsp:txXfrm>
        <a:off x="4153541" y="29455"/>
        <a:ext cx="1751316" cy="946771"/>
      </dsp:txXfrm>
    </dsp:sp>
    <dsp:sp modelId="{6D048661-78D6-4813-924D-3FBC6E9E75C3}">
      <dsp:nvSpPr>
        <dsp:cNvPr id="0" name=""/>
        <dsp:cNvSpPr/>
      </dsp:nvSpPr>
      <dsp:spPr>
        <a:xfrm rot="5400000">
          <a:off x="4840634" y="1030823"/>
          <a:ext cx="377130" cy="452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893433" y="1068536"/>
        <a:ext cx="271534" cy="263991"/>
      </dsp:txXfrm>
    </dsp:sp>
    <dsp:sp modelId="{79A0D05F-543E-4C16-8EFD-66F08445F312}">
      <dsp:nvSpPr>
        <dsp:cNvPr id="0" name=""/>
        <dsp:cNvSpPr/>
      </dsp:nvSpPr>
      <dsp:spPr>
        <a:xfrm>
          <a:off x="4124086" y="1508521"/>
          <a:ext cx="1810226" cy="1005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200" kern="1200" dirty="0" smtClean="0"/>
            <a:t>Bi-</a:t>
          </a:r>
          <a:r>
            <a:rPr lang="sr-Latn-RS" sz="2200" kern="1200" dirty="0" err="1" smtClean="0"/>
            <a:t>directional</a:t>
          </a:r>
          <a:r>
            <a:rPr lang="sr-Latn-RS" sz="2200" kern="1200" dirty="0" smtClean="0"/>
            <a:t> LSTM</a:t>
          </a:r>
          <a:endParaRPr lang="en-US" sz="2200" kern="1200" dirty="0"/>
        </a:p>
      </dsp:txBody>
      <dsp:txXfrm>
        <a:off x="4153541" y="1537976"/>
        <a:ext cx="1751316" cy="946771"/>
      </dsp:txXfrm>
    </dsp:sp>
    <dsp:sp modelId="{7F70EFCB-C874-4835-AA7E-B6D79B83FBD0}">
      <dsp:nvSpPr>
        <dsp:cNvPr id="0" name=""/>
        <dsp:cNvSpPr/>
      </dsp:nvSpPr>
      <dsp:spPr>
        <a:xfrm rot="5400000">
          <a:off x="4840634" y="2539345"/>
          <a:ext cx="377130" cy="4525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893433" y="2577058"/>
        <a:ext cx="271534" cy="263991"/>
      </dsp:txXfrm>
    </dsp:sp>
    <dsp:sp modelId="{AADD781C-B1ED-41E8-965D-DFA26B782C90}">
      <dsp:nvSpPr>
        <dsp:cNvPr id="0" name=""/>
        <dsp:cNvSpPr/>
      </dsp:nvSpPr>
      <dsp:spPr>
        <a:xfrm>
          <a:off x="4124086" y="3017043"/>
          <a:ext cx="1810226" cy="1005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2200" kern="1200" dirty="0" smtClean="0"/>
            <a:t>Bi-</a:t>
          </a:r>
          <a:r>
            <a:rPr lang="sr-Latn-RS" sz="2200" kern="1200" dirty="0" err="1" smtClean="0"/>
            <a:t>directional</a:t>
          </a:r>
          <a:r>
            <a:rPr lang="sr-Latn-RS" sz="2200" kern="1200" dirty="0" smtClean="0"/>
            <a:t> LSTM</a:t>
          </a:r>
          <a:endParaRPr lang="en-US" sz="2200" kern="1200" dirty="0"/>
        </a:p>
      </dsp:txBody>
      <dsp:txXfrm>
        <a:off x="4153541" y="3046498"/>
        <a:ext cx="1751316" cy="946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301.3781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tanford.edu/pubs/glove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ert-explained-state-of-the-art-language-model-for-nlp-f8b21a9b627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err="1" smtClean="0"/>
              <a:t>Autoenkoderi</a:t>
            </a:r>
            <a:r>
              <a:rPr lang="sr-Latn-RS" sz="4800" dirty="0" smtClean="0"/>
              <a:t>, CNN, RNN</a:t>
            </a:r>
            <a:r>
              <a:rPr lang="en-US" sz="4800" dirty="0" smtClean="0"/>
              <a:t> - </a:t>
            </a:r>
            <a:r>
              <a:rPr lang="en-US" sz="4800" dirty="0" err="1" smtClean="0"/>
              <a:t>nastavak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2018/201</a:t>
            </a:r>
            <a:r>
              <a:rPr lang="sr-Latn-RS" b="1" dirty="0"/>
              <a:t>9</a:t>
            </a:r>
          </a:p>
          <a:p>
            <a:r>
              <a:rPr lang="sr-Latn-RS" b="1" dirty="0"/>
              <a:t>Fakultet tehničkih nauka, novi 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Operator </a:t>
            </a:r>
            <a:r>
              <a:rPr lang="en-US" b="1" dirty="0" err="1" smtClean="0"/>
              <a:t>konvolucije</a:t>
            </a:r>
            <a:endParaRPr lang="sr-Latn-R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4901"/>
            <a:ext cx="44196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5" y="2914392"/>
            <a:ext cx="4977582" cy="2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Poznate arhitekture </a:t>
            </a:r>
            <a:r>
              <a:rPr lang="sr-Latn-RS" dirty="0" smtClean="0"/>
              <a:t>CNN (ponavljanje)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 smtClean="0"/>
              <a:t> </a:t>
            </a:r>
            <a:r>
              <a:rPr lang="da-DK" sz="3200" b="1" dirty="0" smtClean="0"/>
              <a:t>LeNet-5</a:t>
            </a:r>
            <a:endParaRPr lang="sr-Latn-R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3200" b="1" dirty="0" smtClean="0"/>
              <a:t> AlexNe</a:t>
            </a:r>
            <a:r>
              <a:rPr lang="sr-Latn-RS" sz="3200" b="1" dirty="0" smtClean="0"/>
              <a:t>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 smtClean="0"/>
              <a:t> </a:t>
            </a:r>
            <a:r>
              <a:rPr lang="da-DK" sz="3200" b="1" dirty="0" smtClean="0"/>
              <a:t>VGGNet</a:t>
            </a:r>
            <a:endParaRPr lang="sr-Latn-RS" sz="32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/>
              <a:t> </a:t>
            </a:r>
            <a:r>
              <a:rPr lang="da-DK" sz="3200" b="1" dirty="0" smtClean="0"/>
              <a:t>GoogLeNet</a:t>
            </a:r>
            <a:endParaRPr lang="sr-Latn-RS" sz="32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/>
              <a:t> </a:t>
            </a:r>
            <a:r>
              <a:rPr lang="da-DK" sz="3200" b="1" dirty="0" smtClean="0"/>
              <a:t>ResNet</a:t>
            </a:r>
            <a:endParaRPr lang="sr-Latn-R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67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err="1"/>
              <a:t>ConvNet</a:t>
            </a:r>
            <a:r>
              <a:rPr lang="en-US" b="1" dirty="0"/>
              <a:t> </a:t>
            </a:r>
            <a:r>
              <a:rPr lang="sr-Latn-RS" b="1" dirty="0" smtClean="0"/>
              <a:t>kao fiksan ekstraktor osobina (features)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Fiksiramo težine unutar CNN, a ponovo treniramo samo MLP (FC – fully connected sloj)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Menja se samo klasifikator koji dolazi posle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Fine-tuning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Fiksiraju se težine unutar početnih slojeva (pretpostavka o jednostavnosti osobina), a kasniji slojevi se dotreniraju nad novim skupom podataka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Ne retrenira se samo MLP, nego i dublji slojevi CNN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b="1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Znatna ušteda vremena za treniranje. </a:t>
            </a:r>
          </a:p>
        </p:txBody>
      </p:sp>
    </p:spTree>
    <p:extLst>
      <p:ext uri="{BB962C8B-B14F-4D97-AF65-F5344CB8AC3E}">
        <p14:creationId xmlns:p14="http://schemas.microsoft.com/office/powerpoint/2010/main" val="24211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Transfer </a:t>
            </a:r>
            <a:r>
              <a:rPr lang="sr-Latn-RS" dirty="0" err="1" smtClean="0"/>
              <a:t>learning</a:t>
            </a:r>
            <a:r>
              <a:rPr lang="sr-Latn-RS" dirty="0" smtClean="0"/>
              <a:t> u NLP?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sr-Latn-RS" sz="2800" dirty="0" smtClean="0"/>
              <a:t>Da li je moguće napraviti univerzalan </a:t>
            </a:r>
            <a:r>
              <a:rPr lang="sr-Latn-RS" sz="2800" b="1" dirty="0" err="1" smtClean="0"/>
              <a:t>Language</a:t>
            </a:r>
            <a:r>
              <a:rPr lang="sr-Latn-RS" sz="2800" b="1" dirty="0" smtClean="0"/>
              <a:t> model </a:t>
            </a:r>
            <a:r>
              <a:rPr lang="sr-Latn-RS" sz="2800" dirty="0" smtClean="0"/>
              <a:t>koji bi se mogao koristiti u raznim NLP (</a:t>
            </a:r>
            <a:r>
              <a:rPr lang="sr-Latn-RS" sz="2800" dirty="0" err="1" smtClean="0"/>
              <a:t>natural</a:t>
            </a:r>
            <a:r>
              <a:rPr lang="sr-Latn-RS" sz="2800" dirty="0" smtClean="0"/>
              <a:t> </a:t>
            </a:r>
            <a:r>
              <a:rPr lang="sr-Latn-RS" sz="2800" dirty="0" err="1" smtClean="0"/>
              <a:t>languag</a:t>
            </a:r>
            <a:r>
              <a:rPr lang="sr-Latn-RS" sz="2800" dirty="0" err="1" smtClean="0"/>
              <a:t>e</a:t>
            </a:r>
            <a:r>
              <a:rPr lang="sr-Latn-RS" sz="2800" dirty="0" smtClean="0"/>
              <a:t> </a:t>
            </a:r>
            <a:r>
              <a:rPr lang="sr-Latn-RS" sz="2800" dirty="0" err="1" smtClean="0"/>
              <a:t>processing</a:t>
            </a:r>
            <a:r>
              <a:rPr lang="sr-Latn-RS" sz="2800" dirty="0"/>
              <a:t>)</a:t>
            </a:r>
            <a:r>
              <a:rPr lang="sr-Latn-RS" sz="2800" dirty="0" smtClean="0"/>
              <a:t> zadacima (kao što koristimo pretrenirane </a:t>
            </a:r>
            <a:r>
              <a:rPr lang="sr-Latn-RS" sz="2800" dirty="0" err="1" smtClean="0"/>
              <a:t>VGGnet</a:t>
            </a:r>
            <a:r>
              <a:rPr lang="sr-Latn-RS" sz="2800" dirty="0" smtClean="0"/>
              <a:t>, </a:t>
            </a:r>
            <a:r>
              <a:rPr lang="sr-Latn-RS" sz="2800" dirty="0" err="1" smtClean="0"/>
              <a:t>ResNet</a:t>
            </a:r>
            <a:r>
              <a:rPr lang="sr-Latn-RS" sz="2800" dirty="0" smtClean="0"/>
              <a:t>, …)?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Više pokušaja istraživanja u ovom smeru.</a:t>
            </a:r>
            <a:endParaRPr lang="sr-Latn-RS" sz="2800" dirty="0" smtClean="0"/>
          </a:p>
        </p:txBody>
      </p:sp>
    </p:spTree>
    <p:extLst>
      <p:ext uri="{BB962C8B-B14F-4D97-AF65-F5344CB8AC3E}">
        <p14:creationId xmlns:p14="http://schemas.microsoft.com/office/powerpoint/2010/main" val="37399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primer </a:t>
            </a:r>
            <a:r>
              <a:rPr lang="en-US" sz="4000" dirty="0" err="1" smtClean="0"/>
              <a:t>klasifikacije</a:t>
            </a:r>
            <a:r>
              <a:rPr lang="sr-Latn-RS" sz="4000" dirty="0" smtClean="0"/>
              <a:t> </a:t>
            </a:r>
            <a:r>
              <a:rPr lang="sr-Latn-RS" sz="4000" dirty="0" smtClean="0"/>
              <a:t>sekvence (podsetnik)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4"/>
            <a:ext cx="5734050" cy="3096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2952" y="5418667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Tokenizacija</a:t>
            </a:r>
            <a:r>
              <a:rPr lang="en-US" dirty="0" smtClean="0"/>
              <a:t> re</a:t>
            </a:r>
            <a:r>
              <a:rPr lang="sr-Latn-RS" dirty="0" err="1" smtClean="0"/>
              <a:t>čenice</a:t>
            </a:r>
            <a:r>
              <a:rPr lang="sr-Latn-RS" dirty="0" smtClean="0"/>
              <a:t> na reči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3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3363" y="5418667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Dovođenje prve reči na RNN. RNN </a:t>
            </a:r>
            <a:r>
              <a:rPr lang="sr-Latn-RS" dirty="0" err="1" smtClean="0"/>
              <a:t>enkoduje</a:t>
            </a:r>
            <a:r>
              <a:rPr lang="sr-Latn-RS" dirty="0" smtClean="0"/>
              <a:t> ulaz i vraća rezultat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RNN – primer </a:t>
            </a:r>
            <a:r>
              <a:rPr lang="en-US" sz="4000" dirty="0" err="1"/>
              <a:t>klasifikacije</a:t>
            </a:r>
            <a:r>
              <a:rPr lang="sr-Latn-RS" sz="4000" dirty="0"/>
              <a:t> sekvence (podsetnik)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44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2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Dovođenje druge reči na RNN. Pored druge reči, dovodi se i skriveno (</a:t>
            </a:r>
            <a:r>
              <a:rPr lang="sr-Latn-RS" dirty="0" err="1" smtClean="0"/>
              <a:t>hidden</a:t>
            </a:r>
            <a:r>
              <a:rPr lang="sr-Latn-RS" dirty="0" smtClean="0"/>
              <a:t>) stanje iz prethodnog koraka. RNN ima informaciju i „</a:t>
            </a:r>
            <a:r>
              <a:rPr lang="sr-Latn-RS" dirty="0" err="1" smtClean="0"/>
              <a:t>What</a:t>
            </a:r>
            <a:r>
              <a:rPr lang="sr-Latn-RS" dirty="0" smtClean="0"/>
              <a:t>“ i „time“.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000" dirty="0" smtClean="0"/>
              <a:t>RNN – primer </a:t>
            </a:r>
            <a:r>
              <a:rPr lang="en-US" sz="4000" dirty="0" err="1" smtClean="0"/>
              <a:t>klasifikacije</a:t>
            </a:r>
            <a:r>
              <a:rPr lang="sr-Latn-RS" sz="4000" dirty="0" smtClean="0"/>
              <a:t> sekvence (podsetnik)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068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1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Proces se ponavlja do kraja sekvence. Rezultat je </a:t>
            </a:r>
            <a:r>
              <a:rPr lang="sr-Latn-RS" dirty="0" err="1" smtClean="0"/>
              <a:t>enkoding</a:t>
            </a:r>
            <a:r>
              <a:rPr lang="sr-Latn-RS" dirty="0" smtClean="0"/>
              <a:t> cele input sekvence reči.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RNN – primer </a:t>
            </a:r>
            <a:r>
              <a:rPr lang="en-US" sz="4000" dirty="0" err="1"/>
              <a:t>klasifikacije</a:t>
            </a:r>
            <a:r>
              <a:rPr lang="sr-Latn-RS" sz="4000" dirty="0"/>
              <a:t> sekvence (podsetnik)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90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0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Pošto vektor O5 sadrži </a:t>
            </a:r>
            <a:r>
              <a:rPr lang="sr-Latn-RS" dirty="0" err="1" smtClean="0"/>
              <a:t>enkodovane</a:t>
            </a:r>
            <a:r>
              <a:rPr lang="sr-Latn-RS" dirty="0" smtClean="0"/>
              <a:t> informacije o celoj sekvenci, njega možemo poslati na neki klasifikator (recimo običan MLP) da bi izvršili klasifikaciju sekvence.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RNN – primer </a:t>
            </a:r>
            <a:r>
              <a:rPr lang="en-US" sz="4000" dirty="0" err="1"/>
              <a:t>klasifikacije</a:t>
            </a:r>
            <a:r>
              <a:rPr lang="sr-Latn-RS" sz="4000" dirty="0"/>
              <a:t> sekvence (podsetnik)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80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CNN </a:t>
            </a:r>
            <a:r>
              <a:rPr lang="sr-Latn-RS" sz="4000" dirty="0"/>
              <a:t>– </a:t>
            </a:r>
            <a:r>
              <a:rPr lang="en-US" sz="4000" dirty="0" err="1" smtClean="0"/>
              <a:t>klasifikacije</a:t>
            </a:r>
            <a:r>
              <a:rPr lang="sr-Latn-RS" sz="4000" dirty="0" smtClean="0"/>
              <a:t> teksta?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55" y="2689753"/>
            <a:ext cx="8096250" cy="3476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3933" y="2082800"/>
            <a:ext cx="472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Da li bi CNN mogli koristiti za klasifikaciju teksta?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3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3200" dirty="0" smtClean="0"/>
              <a:t> Veštačka neuronska mreža koja se koristi za učenje efikasnog kodiranja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dirty="0" smtClean="0"/>
              <a:t> Cilj: naučiti kompresovanu, </a:t>
            </a:r>
            <a:r>
              <a:rPr lang="sr-Latn-RS" sz="3200" dirty="0" smtClean="0"/>
              <a:t>distribuiranu </a:t>
            </a:r>
            <a:r>
              <a:rPr lang="sr-Latn-RS" sz="3200" dirty="0" smtClean="0"/>
              <a:t>reprezentaciju podataka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34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RNN – primer </a:t>
            </a:r>
            <a:r>
              <a:rPr lang="en-US" sz="4000" dirty="0" err="1"/>
              <a:t>klasifikacije</a:t>
            </a:r>
            <a:r>
              <a:rPr lang="sr-Latn-RS" sz="4000" dirty="0"/>
              <a:t> sekvence (podsetnik)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Kako smo vršili kodiranje reči?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One-</a:t>
            </a:r>
            <a:r>
              <a:rPr lang="sr-Latn-RS" dirty="0" err="1" smtClean="0"/>
              <a:t>Hot</a:t>
            </a:r>
            <a:r>
              <a:rPr lang="sr-Latn-RS" dirty="0" smtClean="0"/>
              <a:t> </a:t>
            </a:r>
            <a:r>
              <a:rPr lang="sr-Latn-RS" dirty="0" err="1" smtClean="0"/>
              <a:t>encoding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Svaka reč je imala svoj „</a:t>
            </a:r>
            <a:r>
              <a:rPr lang="sr-Latn-RS" dirty="0" err="1" smtClean="0"/>
              <a:t>word</a:t>
            </a:r>
            <a:r>
              <a:rPr lang="sr-Latn-RS" dirty="0" smtClean="0"/>
              <a:t> </a:t>
            </a:r>
            <a:r>
              <a:rPr lang="sr-Latn-RS" dirty="0" err="1" smtClean="0"/>
              <a:t>vector</a:t>
            </a:r>
            <a:r>
              <a:rPr lang="sr-Latn-RS" dirty="0" smtClean="0"/>
              <a:t>“, koji u sebi sadrži samo </a:t>
            </a:r>
            <a:r>
              <a:rPr lang="sr-Latn-RS" i="1" dirty="0" smtClean="0"/>
              <a:t>jednu</a:t>
            </a:r>
            <a:r>
              <a:rPr lang="sr-Latn-RS" dirty="0" smtClean="0"/>
              <a:t> jedinicu i </a:t>
            </a:r>
            <a:r>
              <a:rPr lang="sr-Latn-RS" i="1" dirty="0" smtClean="0"/>
              <a:t>n-1</a:t>
            </a:r>
            <a:r>
              <a:rPr lang="sr-Latn-RS" dirty="0" smtClean="0"/>
              <a:t> nula, gde je n ukupan broj svih poznatih reči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„Word </a:t>
            </a:r>
            <a:r>
              <a:rPr lang="sr-Latn-RS" dirty="0" err="1" smtClean="0"/>
              <a:t>vector</a:t>
            </a:r>
            <a:r>
              <a:rPr lang="sr-Latn-RS" dirty="0" smtClean="0"/>
              <a:t>“ smo dobijali tako što stavimo 1 u „</a:t>
            </a:r>
            <a:r>
              <a:rPr lang="sr-Latn-RS" dirty="0" err="1" smtClean="0"/>
              <a:t>word</a:t>
            </a:r>
            <a:r>
              <a:rPr lang="sr-Latn-RS" dirty="0" smtClean="0"/>
              <a:t> </a:t>
            </a:r>
            <a:r>
              <a:rPr lang="sr-Latn-RS" dirty="0" err="1" smtClean="0"/>
              <a:t>vector</a:t>
            </a:r>
            <a:r>
              <a:rPr lang="sr-Latn-RS" dirty="0" smtClean="0"/>
              <a:t>“ na indeks ove reči u rečniku svih poznatih reči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Širina vektora = veličina rečnika (jako loša osobina One-</a:t>
            </a:r>
            <a:r>
              <a:rPr lang="sr-Latn-RS" dirty="0" err="1" smtClean="0"/>
              <a:t>Hot</a:t>
            </a:r>
            <a:r>
              <a:rPr lang="sr-Latn-RS" dirty="0" smtClean="0"/>
              <a:t> </a:t>
            </a:r>
            <a:r>
              <a:rPr lang="sr-Latn-RS" dirty="0" err="1" smtClean="0"/>
              <a:t>encoding</a:t>
            </a:r>
            <a:r>
              <a:rPr lang="sr-Latn-RS" dirty="0" smtClean="0"/>
              <a:t>-a)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Da li kod one-</a:t>
            </a:r>
            <a:r>
              <a:rPr lang="sr-Latn-RS" dirty="0" err="1" smtClean="0"/>
              <a:t>hot</a:t>
            </a:r>
            <a:r>
              <a:rPr lang="sr-Latn-RS" dirty="0" smtClean="0"/>
              <a:t> </a:t>
            </a:r>
            <a:r>
              <a:rPr lang="sr-Latn-RS" dirty="0" err="1" smtClean="0"/>
              <a:t>encoding</a:t>
            </a:r>
            <a:r>
              <a:rPr lang="sr-Latn-RS" dirty="0" smtClean="0"/>
              <a:t>-a imamo informaciju o tome koliko su određene reči „slične“? Ako u rečniku imamo reči </a:t>
            </a:r>
            <a:r>
              <a:rPr lang="en-US" dirty="0" smtClean="0"/>
              <a:t>[</a:t>
            </a:r>
            <a:r>
              <a:rPr lang="sr-Latn-RS" dirty="0" smtClean="0"/>
              <a:t>„muškarac“, „žena“, „</a:t>
            </a:r>
            <a:r>
              <a:rPr lang="sr-Latn-RS" dirty="0" err="1" smtClean="0"/>
              <a:t>maltezer</a:t>
            </a:r>
            <a:r>
              <a:rPr lang="sr-Latn-RS" dirty="0" smtClean="0"/>
              <a:t>“, „</a:t>
            </a:r>
            <a:r>
              <a:rPr lang="sr-Latn-RS" dirty="0" err="1" smtClean="0"/>
              <a:t>labrador</a:t>
            </a:r>
            <a:r>
              <a:rPr lang="sr-Latn-RS" dirty="0" smtClean="0"/>
              <a:t>“</a:t>
            </a:r>
            <a:r>
              <a:rPr lang="en-US" dirty="0" smtClean="0"/>
              <a:t>]</a:t>
            </a:r>
            <a:r>
              <a:rPr lang="sr-Latn-RS" dirty="0" smtClean="0"/>
              <a:t>, one-</a:t>
            </a:r>
            <a:r>
              <a:rPr lang="sr-Latn-RS" dirty="0" err="1" smtClean="0"/>
              <a:t>hot</a:t>
            </a:r>
            <a:r>
              <a:rPr lang="sr-Latn-RS" dirty="0" smtClean="0"/>
              <a:t> nam neće dati informaciju o tome koje reči su potencijalno bliske.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7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Word2Vec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Koncept prvi put predstavljen 2013 godine u radu: </a:t>
            </a:r>
            <a:r>
              <a:rPr lang="en-US" i="1" dirty="0" err="1"/>
              <a:t>Mikolov</a:t>
            </a:r>
            <a:r>
              <a:rPr lang="en-US" i="1" dirty="0"/>
              <a:t>, Tomas; et al. "Efficient Estimation of Word Representations in Vector </a:t>
            </a:r>
            <a:r>
              <a:rPr lang="en-US" i="1" dirty="0" smtClean="0"/>
              <a:t>Space„</a:t>
            </a:r>
            <a:r>
              <a:rPr lang="sr-Latn-RS" i="1" dirty="0"/>
              <a:t> (</a:t>
            </a:r>
            <a:r>
              <a:rPr lang="sr-Latn-RS" i="1" dirty="0">
                <a:hlinkClick r:id="rId2"/>
              </a:rPr>
              <a:t>https://arxiv.org/pdf/1301.3781.pdf</a:t>
            </a:r>
            <a:r>
              <a:rPr lang="sr-Latn-RS" i="1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i="1" dirty="0"/>
              <a:t> </a:t>
            </a:r>
            <a:r>
              <a:rPr lang="sr-Latn-RS" dirty="0" smtClean="0"/>
              <a:t>Ideja je u tome da se ulazni one-</a:t>
            </a:r>
            <a:r>
              <a:rPr lang="sr-Latn-RS" dirty="0" err="1" smtClean="0"/>
              <a:t>hot</a:t>
            </a:r>
            <a:r>
              <a:rPr lang="sr-Latn-RS" dirty="0" smtClean="0"/>
              <a:t> (</a:t>
            </a:r>
            <a:r>
              <a:rPr lang="sr-Latn-RS" dirty="0" err="1" smtClean="0"/>
              <a:t>sparse</a:t>
            </a:r>
            <a:r>
              <a:rPr lang="sr-Latn-RS" dirty="0"/>
              <a:t>)</a:t>
            </a:r>
            <a:r>
              <a:rPr lang="sr-Latn-RS" dirty="0" smtClean="0"/>
              <a:t> vektori projektuju na prostor mnogo manjih dimenzija (dense prostor), u kome će sami vektori sadržavati i neke osnovne informacije o semantici koju te reči nose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Dve implementacije: </a:t>
            </a:r>
            <a:r>
              <a:rPr lang="sr-Latn-RS" b="1" i="1" dirty="0" err="1" smtClean="0"/>
              <a:t>skip</a:t>
            </a:r>
            <a:r>
              <a:rPr lang="sr-Latn-RS" b="1" i="1" dirty="0" smtClean="0"/>
              <a:t>-gram</a:t>
            </a:r>
            <a:r>
              <a:rPr lang="sr-Latn-RS" dirty="0" smtClean="0"/>
              <a:t> i </a:t>
            </a:r>
            <a:r>
              <a:rPr lang="sr-Latn-RS" b="1" i="1" dirty="0" err="1" smtClean="0"/>
              <a:t>continuous</a:t>
            </a:r>
            <a:r>
              <a:rPr lang="sr-Latn-RS" b="1" i="1" dirty="0" smtClean="0"/>
              <a:t> bag </a:t>
            </a:r>
            <a:r>
              <a:rPr lang="sr-Latn-RS" b="1" i="1" dirty="0" err="1" smtClean="0"/>
              <a:t>of</a:t>
            </a:r>
            <a:r>
              <a:rPr lang="sr-Latn-RS" b="1" i="1" dirty="0" smtClean="0"/>
              <a:t> </a:t>
            </a:r>
            <a:r>
              <a:rPr lang="sr-Latn-RS" b="1" i="1" dirty="0" err="1" smtClean="0"/>
              <a:t>words</a:t>
            </a:r>
            <a:r>
              <a:rPr lang="sr-Latn-RS" b="1" i="1" dirty="0" smtClean="0"/>
              <a:t> (CBOW)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858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92" y="1861240"/>
            <a:ext cx="7071341" cy="3947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Word2Vec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96" y="1880834"/>
            <a:ext cx="3416476" cy="380384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16" y="1912437"/>
            <a:ext cx="3147183" cy="37344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4732" y="580855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 err="1" smtClean="0"/>
              <a:t>Skip</a:t>
            </a:r>
            <a:r>
              <a:rPr lang="sr-Latn-RS" b="1" dirty="0" smtClean="0"/>
              <a:t>-gram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37934" y="5808558"/>
            <a:ext cx="7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b="1" dirty="0" smtClean="0"/>
              <a:t>CBOW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33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Word vektori obučeni kroz word2vec pristup pokazuju interesantno ponašanje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Nakon treninga nad </a:t>
            </a:r>
            <a:r>
              <a:rPr lang="sr-Latn-RS" dirty="0" err="1" smtClean="0"/>
              <a:t>wikipedia</a:t>
            </a:r>
            <a:r>
              <a:rPr lang="sr-Latn-RS" dirty="0" smtClean="0"/>
              <a:t> </a:t>
            </a:r>
            <a:r>
              <a:rPr lang="sr-Latn-RS" dirty="0" err="1" smtClean="0"/>
              <a:t>dataset</a:t>
            </a:r>
            <a:r>
              <a:rPr lang="sr-Latn-RS" dirty="0" smtClean="0"/>
              <a:t>-om, gradovi imaju slične </a:t>
            </a:r>
            <a:r>
              <a:rPr lang="sr-Latn-RS" dirty="0" err="1" smtClean="0"/>
              <a:t>word</a:t>
            </a:r>
            <a:r>
              <a:rPr lang="sr-Latn-RS" dirty="0" smtClean="0"/>
              <a:t> vektore kao i države u kojima se nalaze (Pariz -&gt; Francuska, Berlin -&gt; Nemačka)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Word2Vec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4" y="2996142"/>
            <a:ext cx="5010678" cy="31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Word vektori obučeni kroz word2vec pristup pokazuju interesantno ponašanje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Word2Vec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67" y="2232176"/>
            <a:ext cx="6603726" cy="3923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800" y="5113867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 err="1" smtClean="0"/>
              <a:t>Home</a:t>
            </a:r>
            <a:r>
              <a:rPr lang="sr-Latn-RS" dirty="0" smtClean="0"/>
              <a:t> depo</a:t>
            </a:r>
          </a:p>
          <a:p>
            <a:pPr algn="ctr"/>
            <a:r>
              <a:rPr lang="sr-Latn-RS" dirty="0" err="1" smtClean="0"/>
              <a:t>dataset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40" y="2370814"/>
            <a:ext cx="9987040" cy="34954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983" y="5925048"/>
            <a:ext cx="637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Moguće vršiti vektorsku aritmetiku: </a:t>
            </a:r>
            <a:r>
              <a:rPr lang="sr-Latn-RS" dirty="0" err="1" smtClean="0">
                <a:solidFill>
                  <a:srgbClr val="FF0000"/>
                </a:solidFill>
              </a:rPr>
              <a:t>king</a:t>
            </a:r>
            <a:r>
              <a:rPr lang="sr-Latn-RS" dirty="0" smtClean="0">
                <a:solidFill>
                  <a:srgbClr val="FF0000"/>
                </a:solidFill>
              </a:rPr>
              <a:t> – </a:t>
            </a:r>
            <a:r>
              <a:rPr lang="sr-Latn-RS" dirty="0" err="1" smtClean="0">
                <a:solidFill>
                  <a:srgbClr val="FF0000"/>
                </a:solidFill>
              </a:rPr>
              <a:t>man</a:t>
            </a:r>
            <a:r>
              <a:rPr lang="sr-Latn-RS" dirty="0" smtClean="0">
                <a:solidFill>
                  <a:srgbClr val="FF0000"/>
                </a:solidFill>
              </a:rPr>
              <a:t> + </a:t>
            </a:r>
            <a:r>
              <a:rPr lang="sr-Latn-RS" dirty="0" err="1" smtClean="0">
                <a:solidFill>
                  <a:srgbClr val="FF0000"/>
                </a:solidFill>
              </a:rPr>
              <a:t>woman</a:t>
            </a:r>
            <a:r>
              <a:rPr lang="sr-Latn-RS" dirty="0" smtClean="0">
                <a:solidFill>
                  <a:srgbClr val="FF0000"/>
                </a:solidFill>
              </a:rPr>
              <a:t> = </a:t>
            </a:r>
            <a:r>
              <a:rPr lang="sr-Latn-RS" dirty="0" err="1" smtClean="0">
                <a:solidFill>
                  <a:srgbClr val="FF0000"/>
                </a:solidFill>
              </a:rPr>
              <a:t>queen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Prvi put objavljen 2014 godine u radu: </a:t>
            </a:r>
            <a:r>
              <a:rPr lang="en-US" dirty="0"/>
              <a:t>Jeffrey Pennington, Richard </a:t>
            </a:r>
            <a:r>
              <a:rPr lang="en-US" dirty="0" err="1"/>
              <a:t>Socher</a:t>
            </a:r>
            <a:r>
              <a:rPr lang="en-US" dirty="0"/>
              <a:t>, and Christopher D. Manning. 2014. </a:t>
            </a:r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r>
              <a:rPr lang="en-US" dirty="0" smtClean="0"/>
              <a:t>.</a:t>
            </a:r>
            <a:r>
              <a:rPr lang="sr-Latn-RS" dirty="0"/>
              <a:t> (</a:t>
            </a:r>
            <a:r>
              <a:rPr lang="sr-Latn-RS" dirty="0">
                <a:hlinkClick r:id="rId2"/>
              </a:rPr>
              <a:t>https://</a:t>
            </a:r>
            <a:r>
              <a:rPr lang="sr-Latn-RS" dirty="0" smtClean="0">
                <a:hlinkClick r:id="rId2"/>
              </a:rPr>
              <a:t>nlp.stanford.edu/pubs/glove.pdf</a:t>
            </a:r>
            <a:r>
              <a:rPr lang="sr-Latn-RS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err="1" smtClean="0"/>
              <a:t>GloVe</a:t>
            </a:r>
            <a:r>
              <a:rPr lang="sr-Latn-RS" dirty="0" smtClean="0"/>
              <a:t> vektori se baziraju na </a:t>
            </a:r>
            <a:r>
              <a:rPr lang="sr-Latn-RS" i="1" dirty="0" err="1" smtClean="0"/>
              <a:t>co-occurence</a:t>
            </a:r>
            <a:r>
              <a:rPr lang="sr-Latn-RS" i="1" dirty="0" smtClean="0"/>
              <a:t> </a:t>
            </a:r>
            <a:r>
              <a:rPr lang="sr-Latn-RS" i="1" dirty="0" err="1" smtClean="0"/>
              <a:t>count</a:t>
            </a:r>
            <a:r>
              <a:rPr lang="sr-Latn-RS" dirty="0" smtClean="0"/>
              <a:t> matrici.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U početku se napravi velika matrica, nad kojom se vrši </a:t>
            </a:r>
            <a:r>
              <a:rPr lang="sr-Latn-RS" dirty="0" err="1" smtClean="0"/>
              <a:t>faktorizacija</a:t>
            </a:r>
            <a:r>
              <a:rPr lang="sr-Latn-RS" dirty="0" smtClean="0"/>
              <a:t>. Ideja jeste da se smanji </a:t>
            </a:r>
            <a:r>
              <a:rPr lang="sr-Latn-RS" dirty="0" err="1" smtClean="0"/>
              <a:t>dimenzionalnost</a:t>
            </a:r>
            <a:r>
              <a:rPr lang="sr-Latn-RS" dirty="0" smtClean="0"/>
              <a:t> tako što će se zadržati komponente koji će u sebi sadrže većinu </a:t>
            </a:r>
            <a:r>
              <a:rPr lang="sr-Latn-RS" dirty="0" err="1" smtClean="0"/>
              <a:t>varijanse</a:t>
            </a:r>
            <a:r>
              <a:rPr lang="sr-Latn-RS" dirty="0" smtClean="0"/>
              <a:t> iz početnog skupa podataka.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GloVe</a:t>
            </a:r>
            <a:r>
              <a:rPr lang="sr-Latn-RS" sz="4000" dirty="0" smtClean="0"/>
              <a:t> (Global </a:t>
            </a:r>
            <a:r>
              <a:rPr lang="sr-Latn-RS" sz="4000" dirty="0" err="1" smtClean="0"/>
              <a:t>Vectors</a:t>
            </a:r>
            <a:r>
              <a:rPr lang="sr-Latn-RS" sz="4000" dirty="0" smtClean="0"/>
              <a:t>) </a:t>
            </a:r>
            <a:r>
              <a:rPr lang="sr-Latn-RS" sz="4000" dirty="0" err="1" smtClean="0"/>
              <a:t>for</a:t>
            </a:r>
            <a:r>
              <a:rPr lang="sr-Latn-RS" sz="4000" dirty="0" smtClean="0"/>
              <a:t> Word </a:t>
            </a:r>
            <a:r>
              <a:rPr lang="sr-Latn-RS" sz="4000" dirty="0" err="1" smtClean="0"/>
              <a:t>Representation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52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Dovoljno je dodati </a:t>
            </a:r>
            <a:r>
              <a:rPr lang="sr-Latn-RS" dirty="0" err="1" smtClean="0"/>
              <a:t>Embedding</a:t>
            </a:r>
            <a:r>
              <a:rPr lang="sr-Latn-RS" dirty="0" smtClean="0"/>
              <a:t> </a:t>
            </a:r>
            <a:r>
              <a:rPr lang="sr-Latn-RS" dirty="0" err="1" smtClean="0"/>
              <a:t>Layer</a:t>
            </a:r>
            <a:r>
              <a:rPr lang="sr-Latn-RS" dirty="0" smtClean="0"/>
              <a:t>. Omogućava i učitavanje pretreniranih </a:t>
            </a:r>
            <a:r>
              <a:rPr lang="sr-Latn-RS" dirty="0" err="1" smtClean="0"/>
              <a:t>embedding</a:t>
            </a:r>
            <a:r>
              <a:rPr lang="sr-Latn-RS" dirty="0" smtClean="0"/>
              <a:t> vektora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Embedding</a:t>
            </a:r>
            <a:r>
              <a:rPr lang="sr-Latn-RS" sz="4000" dirty="0" smtClean="0"/>
              <a:t> – </a:t>
            </a:r>
            <a:r>
              <a:rPr lang="sr-Latn-RS" sz="4000" dirty="0" err="1" smtClean="0"/>
              <a:t>Keras</a:t>
            </a:r>
            <a:r>
              <a:rPr lang="sr-Latn-RS" sz="4000" dirty="0" smtClean="0"/>
              <a:t> implementacija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710267" y="2853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6750" y="3081067"/>
            <a:ext cx="10199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err="1" smtClean="0"/>
              <a:t>model_forward</a:t>
            </a:r>
            <a:r>
              <a:rPr lang="sr-Latn-RS" dirty="0" smtClean="0"/>
              <a:t> </a:t>
            </a:r>
            <a:r>
              <a:rPr lang="sr-Latn-RS" dirty="0"/>
              <a:t>= </a:t>
            </a:r>
            <a:r>
              <a:rPr lang="sr-Latn-RS" dirty="0" err="1"/>
              <a:t>Sequential</a:t>
            </a:r>
            <a:r>
              <a:rPr lang="sr-Latn-RS" dirty="0"/>
              <a:t>()</a:t>
            </a:r>
          </a:p>
          <a:p>
            <a:r>
              <a:rPr lang="sr-Latn-RS" dirty="0" err="1"/>
              <a:t>model_forward.add</a:t>
            </a:r>
            <a:r>
              <a:rPr lang="sr-Latn-RS" dirty="0"/>
              <a:t>(</a:t>
            </a:r>
            <a:r>
              <a:rPr lang="sr-Latn-RS" b="1" dirty="0" err="1"/>
              <a:t>Embedding</a:t>
            </a:r>
            <a:r>
              <a:rPr lang="sr-Latn-RS" b="1" dirty="0"/>
              <a:t>(</a:t>
            </a:r>
            <a:r>
              <a:rPr lang="sr-Latn-RS" b="1" dirty="0" err="1"/>
              <a:t>max_features</a:t>
            </a:r>
            <a:r>
              <a:rPr lang="sr-Latn-RS" b="1" dirty="0"/>
              <a:t>, </a:t>
            </a:r>
            <a:r>
              <a:rPr lang="sr-Latn-RS" b="1" dirty="0" err="1"/>
              <a:t>embedding_size</a:t>
            </a:r>
            <a:r>
              <a:rPr lang="sr-Latn-RS" b="1" dirty="0"/>
              <a:t>, </a:t>
            </a:r>
            <a:r>
              <a:rPr lang="sr-Latn-RS" b="1" dirty="0" err="1"/>
              <a:t>input_length</a:t>
            </a:r>
            <a:r>
              <a:rPr lang="sr-Latn-RS" b="1" dirty="0"/>
              <a:t>=</a:t>
            </a:r>
            <a:r>
              <a:rPr lang="sr-Latn-RS" b="1" dirty="0" err="1"/>
              <a:t>maxlen</a:t>
            </a:r>
            <a:r>
              <a:rPr lang="sr-Latn-RS" b="1" dirty="0"/>
              <a:t>, </a:t>
            </a:r>
            <a:r>
              <a:rPr lang="sr-Latn-RS" b="1" dirty="0" err="1"/>
              <a:t>mask_zero</a:t>
            </a:r>
            <a:r>
              <a:rPr lang="sr-Latn-RS" b="1" dirty="0"/>
              <a:t>=</a:t>
            </a:r>
            <a:r>
              <a:rPr lang="sr-Latn-RS" b="1" dirty="0" err="1"/>
              <a:t>True</a:t>
            </a:r>
            <a:r>
              <a:rPr lang="sr-Latn-RS" b="1" dirty="0"/>
              <a:t>)</a:t>
            </a:r>
            <a:r>
              <a:rPr lang="sr-Latn-RS" dirty="0"/>
              <a:t>)</a:t>
            </a:r>
          </a:p>
          <a:p>
            <a:r>
              <a:rPr lang="sr-Latn-RS" dirty="0" err="1" smtClean="0"/>
              <a:t>model_forward.add</a:t>
            </a:r>
            <a:r>
              <a:rPr lang="sr-Latn-RS" dirty="0" smtClean="0"/>
              <a:t>(LSTM(</a:t>
            </a:r>
            <a:r>
              <a:rPr lang="sr-Latn-RS" dirty="0" err="1" smtClean="0"/>
              <a:t>hidden_size</a:t>
            </a:r>
            <a:r>
              <a:rPr lang="sr-Latn-RS" dirty="0" smtClean="0"/>
              <a:t>))</a:t>
            </a:r>
          </a:p>
          <a:p>
            <a:r>
              <a:rPr lang="sr-Latn-R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Primer koji smo prethodno rešavali se odnosio na </a:t>
            </a:r>
            <a:r>
              <a:rPr lang="sr-Latn-RS" b="1" i="1" dirty="0" err="1" smtClean="0"/>
              <a:t>Sequence</a:t>
            </a:r>
            <a:r>
              <a:rPr lang="sr-Latn-RS" b="1" i="1" dirty="0" smtClean="0"/>
              <a:t>-To-</a:t>
            </a:r>
            <a:r>
              <a:rPr lang="sr-Latn-RS" b="1" i="1" dirty="0" err="1" smtClean="0"/>
              <a:t>Classification</a:t>
            </a:r>
            <a:r>
              <a:rPr lang="sr-Latn-RS" dirty="0" smtClean="0"/>
              <a:t> klasu problema.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Klasifikacija teksta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Detekcija sentimenta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Topic</a:t>
            </a:r>
            <a:r>
              <a:rPr lang="sr-Latn-RS" dirty="0" smtClean="0"/>
              <a:t> </a:t>
            </a:r>
            <a:r>
              <a:rPr lang="sr-Latn-RS" dirty="0" err="1" smtClean="0"/>
              <a:t>modeling</a:t>
            </a:r>
            <a:r>
              <a:rPr lang="sr-Latn-RS" dirty="0" smtClean="0"/>
              <a:t> (</a:t>
            </a:r>
            <a:r>
              <a:rPr lang="sr-Latn-RS" dirty="0" err="1" smtClean="0"/>
              <a:t>supervised</a:t>
            </a:r>
            <a:r>
              <a:rPr lang="sr-Latn-R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Druga klasa problema, čijem se rešavanju često pristupa korišćenjem RNN je </a:t>
            </a:r>
            <a:r>
              <a:rPr lang="sr-Latn-RS" b="1" i="1" dirty="0" err="1" smtClean="0"/>
              <a:t>Sequence</a:t>
            </a:r>
            <a:r>
              <a:rPr lang="sr-Latn-RS" b="1" i="1" dirty="0" smtClean="0"/>
              <a:t>-To-</a:t>
            </a:r>
            <a:r>
              <a:rPr lang="sr-Latn-RS" b="1" i="1" dirty="0" err="1" smtClean="0"/>
              <a:t>Sequence</a:t>
            </a:r>
            <a:r>
              <a:rPr lang="sr-Latn-R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Named</a:t>
            </a:r>
            <a:r>
              <a:rPr lang="sr-Latn-RS" dirty="0" smtClean="0"/>
              <a:t> </a:t>
            </a:r>
            <a:r>
              <a:rPr lang="sr-Latn-RS" dirty="0" err="1" smtClean="0"/>
              <a:t>Entity</a:t>
            </a:r>
            <a:r>
              <a:rPr lang="sr-Latn-RS" dirty="0" smtClean="0"/>
              <a:t> </a:t>
            </a:r>
            <a:r>
              <a:rPr lang="sr-Latn-RS" dirty="0" err="1" smtClean="0"/>
              <a:t>extraction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Machine</a:t>
            </a:r>
            <a:r>
              <a:rPr lang="sr-Latn-RS" dirty="0" smtClean="0"/>
              <a:t> </a:t>
            </a:r>
            <a:r>
              <a:rPr lang="sr-Latn-RS" dirty="0" err="1" smtClean="0"/>
              <a:t>Translation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Chat</a:t>
            </a:r>
            <a:r>
              <a:rPr lang="sr-Latn-RS" dirty="0" smtClean="0"/>
              <a:t> </a:t>
            </a:r>
            <a:r>
              <a:rPr lang="sr-Latn-RS" dirty="0" err="1" smtClean="0"/>
              <a:t>bot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Text</a:t>
            </a:r>
            <a:r>
              <a:rPr lang="sr-Latn-RS" dirty="0" smtClean="0"/>
              <a:t> </a:t>
            </a:r>
            <a:r>
              <a:rPr lang="sr-Latn-RS" dirty="0" err="1" smtClean="0"/>
              <a:t>summarization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Question</a:t>
            </a:r>
            <a:r>
              <a:rPr lang="sr-Latn-RS" dirty="0" smtClean="0"/>
              <a:t> </a:t>
            </a:r>
            <a:r>
              <a:rPr lang="sr-Latn-RS" dirty="0" err="1" smtClean="0"/>
              <a:t>Answering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Speech</a:t>
            </a:r>
            <a:r>
              <a:rPr lang="sr-Latn-RS" dirty="0" smtClean="0"/>
              <a:t> to </a:t>
            </a:r>
            <a:r>
              <a:rPr lang="sr-Latn-RS" dirty="0" err="1" smtClean="0"/>
              <a:t>Text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Primene RNN u NLP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239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Ideja: Na osnovu ulazne sekvence generisati izlaznu sekvencu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err="1" smtClean="0"/>
              <a:t>Enkoder</a:t>
            </a:r>
            <a:r>
              <a:rPr lang="sr-Latn-RS" dirty="0" smtClean="0"/>
              <a:t>- Dekoder arhitektura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95" y="2812278"/>
            <a:ext cx="7120170" cy="3165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46" y="2812278"/>
            <a:ext cx="7323667" cy="33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Transformacija teksta u vektor fiksne dužine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Kreiranje rečnika (svaka reč opisana svojim indeksom u rečniku)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Tretiranje nepoznatih reči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ZERO PADDING – dopunjavanje kraćih sekvenci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Na primeru vidite nekoliko sekvenci reči, gde su</a:t>
            </a:r>
            <a:br>
              <a:rPr lang="sr-Latn-RS" dirty="0" smtClean="0"/>
            </a:br>
            <a:r>
              <a:rPr lang="sr-Latn-RS" dirty="0" smtClean="0"/>
              <a:t>kraće sekvence dopunjene nulama sa desne strane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3" y="3254940"/>
            <a:ext cx="4639734" cy="26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</a:t>
            </a:r>
            <a:br>
              <a:rPr lang="sr-Latn-RS" dirty="0" smtClean="0"/>
            </a:br>
            <a:r>
              <a:rPr lang="sr-Latn-RS" dirty="0" smtClean="0"/>
              <a:t>(osnovna struktura)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7713"/>
            <a:ext cx="10058400" cy="402336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Feed-forward MLP sa istim brojem ulaznih i izlaznih neurona, i nekoliko skrivenih slojeva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Za razliku od standardnog MLP, autoenkoder uči da </a:t>
            </a:r>
            <a:r>
              <a:rPr lang="sr-Latn-RS" sz="2800" b="1" dirty="0" smtClean="0"/>
              <a:t>rekonstruiše</a:t>
            </a:r>
            <a:r>
              <a:rPr lang="sr-Latn-RS" sz="2800" dirty="0" smtClean="0"/>
              <a:t> ulaz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 smtClean="0"/>
              <a:t> Enkoder</a:t>
            </a:r>
            <a:r>
              <a:rPr lang="sr-Latn-RS" sz="2800" dirty="0" smtClean="0"/>
              <a:t> – deo mreže koji uči efikasno enkodiranje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/>
              <a:t> </a:t>
            </a:r>
            <a:r>
              <a:rPr lang="sr-Latn-RS" sz="2800" b="1" dirty="0" smtClean="0"/>
              <a:t>Dekoder</a:t>
            </a:r>
            <a:r>
              <a:rPr lang="sr-Latn-RS" sz="2800" dirty="0" smtClean="0"/>
              <a:t> – deo mreže koji uči efikasno dekodiranje (rekonstrukciju) podataka</a:t>
            </a:r>
            <a:endParaRPr lang="sr-Latn-R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512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 (česti koraci)</a:t>
            </a:r>
            <a:endParaRPr lang="en-US" sz="40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15437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4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Bidirectional</a:t>
            </a:r>
            <a:r>
              <a:rPr lang="sr-Latn-RS" dirty="0" smtClean="0"/>
              <a:t> LSTM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2 LSTM mreže (za svaki smer po jedna)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42" y="3208733"/>
            <a:ext cx="6284476" cy="22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Teacher</a:t>
            </a:r>
            <a:r>
              <a:rPr lang="sr-Latn-RS" b="1" dirty="0" smtClean="0"/>
              <a:t> </a:t>
            </a:r>
            <a:r>
              <a:rPr lang="sr-Latn-RS" b="1" dirty="0" err="1" smtClean="0"/>
              <a:t>forcing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Koristi se u modelima gde </a:t>
            </a:r>
            <a:r>
              <a:rPr lang="sr-Latn-RS" dirty="0" err="1" smtClean="0"/>
              <a:t>output</a:t>
            </a:r>
            <a:r>
              <a:rPr lang="sr-Latn-RS" dirty="0" smtClean="0"/>
              <a:t> modela zavisi od </a:t>
            </a:r>
            <a:r>
              <a:rPr lang="sr-Latn-RS" dirty="0" err="1" smtClean="0"/>
              <a:t>outputa</a:t>
            </a:r>
            <a:r>
              <a:rPr lang="sr-Latn-RS" dirty="0" smtClean="0"/>
              <a:t> u prethodnom trenutku (</a:t>
            </a:r>
            <a:r>
              <a:rPr lang="sr-Latn-RS" dirty="0" err="1" smtClean="0"/>
              <a:t>output</a:t>
            </a:r>
            <a:r>
              <a:rPr lang="sr-Latn-RS" dirty="0" smtClean="0"/>
              <a:t> as input in </a:t>
            </a:r>
            <a:r>
              <a:rPr lang="sr-Latn-RS" dirty="0" err="1" smtClean="0"/>
              <a:t>sequence</a:t>
            </a:r>
            <a:r>
              <a:rPr lang="sr-Latn-RS" dirty="0" smtClean="0"/>
              <a:t> </a:t>
            </a:r>
            <a:r>
              <a:rPr lang="sr-Latn-RS" dirty="0" err="1" smtClean="0"/>
              <a:t>prediction</a:t>
            </a:r>
            <a:r>
              <a:rPr lang="sr-Latn-RS" dirty="0" smtClean="0"/>
              <a:t>) i predstavlja tehniku obučavanja RNN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Machine</a:t>
            </a:r>
            <a:r>
              <a:rPr lang="sr-Latn-RS" dirty="0" smtClean="0"/>
              <a:t> </a:t>
            </a:r>
            <a:r>
              <a:rPr lang="sr-Latn-RS" dirty="0" err="1" smtClean="0"/>
              <a:t>translation</a:t>
            </a:r>
            <a:r>
              <a:rPr lang="sr-Latn-RS" dirty="0" smtClean="0"/>
              <a:t>, </a:t>
            </a:r>
            <a:r>
              <a:rPr lang="sr-Latn-RS" dirty="0" err="1" smtClean="0"/>
              <a:t>Caption</a:t>
            </a:r>
            <a:r>
              <a:rPr lang="sr-Latn-RS" dirty="0" smtClean="0"/>
              <a:t> </a:t>
            </a:r>
            <a:r>
              <a:rPr lang="sr-Latn-RS" dirty="0" err="1" smtClean="0"/>
              <a:t>generation</a:t>
            </a:r>
            <a:r>
              <a:rPr lang="sr-Latn-RS" dirty="0" smtClean="0"/>
              <a:t>, </a:t>
            </a:r>
            <a:r>
              <a:rPr lang="sr-Latn-RS" dirty="0" err="1" smtClean="0"/>
              <a:t>Text</a:t>
            </a:r>
            <a:r>
              <a:rPr lang="sr-Latn-RS" dirty="0" smtClean="0"/>
              <a:t> </a:t>
            </a:r>
            <a:r>
              <a:rPr lang="sr-Latn-RS" dirty="0" err="1" smtClean="0"/>
              <a:t>summarization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Razlika </a:t>
            </a:r>
            <a:r>
              <a:rPr lang="sr-Latn-RS" dirty="0" err="1" smtClean="0"/>
              <a:t>Teacher</a:t>
            </a:r>
            <a:r>
              <a:rPr lang="sr-Latn-RS" dirty="0" smtClean="0"/>
              <a:t> </a:t>
            </a:r>
            <a:r>
              <a:rPr lang="sr-Latn-RS" dirty="0" err="1" smtClean="0"/>
              <a:t>Forcing</a:t>
            </a:r>
            <a:r>
              <a:rPr lang="sr-Latn-RS" dirty="0" smtClean="0"/>
              <a:t> tehnike i obične rekurentne tehnike jer u tome što se u sledećem momentu ne dovodi </a:t>
            </a:r>
            <a:r>
              <a:rPr lang="sr-Latn-RS" dirty="0" err="1" smtClean="0"/>
              <a:t>output</a:t>
            </a:r>
            <a:r>
              <a:rPr lang="sr-Latn-RS" dirty="0" smtClean="0"/>
              <a:t> iz prethodne iteracije, nego se dovodi stvarna vrednost (iz </a:t>
            </a:r>
            <a:r>
              <a:rPr lang="sr-Latn-RS" dirty="0" err="1" smtClean="0"/>
              <a:t>dataseta</a:t>
            </a:r>
            <a:r>
              <a:rPr lang="sr-Latn-RS" dirty="0" smtClean="0"/>
              <a:t>) koja je trebala biti </a:t>
            </a:r>
            <a:r>
              <a:rPr lang="sr-Latn-RS" dirty="0" err="1" smtClean="0"/>
              <a:t>output</a:t>
            </a:r>
            <a:r>
              <a:rPr lang="sr-Latn-RS" dirty="0" smtClean="0"/>
              <a:t> u prethodnoj iteraciji.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 err="1" smtClean="0"/>
              <a:t>Npr</a:t>
            </a:r>
            <a:r>
              <a:rPr lang="sr-Latn-RS" dirty="0" smtClean="0"/>
              <a:t>, neka sekvenca bude „Neuronske mreže master“. Početna reč je „Neuronske“, predviđamo sledeću: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dirty="0" smtClean="0"/>
              <a:t>Obična rekurentna tehnika nakon prve iteracije može da vrati reč „proteze“. Reč proteze bi se dovodila u sledećoj iteraciji i samo produbljivala grešku u toku obučavanja, što usporava proces.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dirty="0" smtClean="0"/>
              <a:t>Kod </a:t>
            </a:r>
            <a:r>
              <a:rPr lang="sr-Latn-RS" dirty="0" err="1" smtClean="0"/>
              <a:t>Teacher</a:t>
            </a:r>
            <a:r>
              <a:rPr lang="sr-Latn-RS" dirty="0" smtClean="0"/>
              <a:t> </a:t>
            </a:r>
            <a:r>
              <a:rPr lang="sr-Latn-RS" dirty="0" err="1" smtClean="0"/>
              <a:t>Forcing</a:t>
            </a:r>
            <a:r>
              <a:rPr lang="sr-Latn-RS" dirty="0" smtClean="0"/>
              <a:t> tehnike, čak i ukoliko RNN vrati „proteze“ kao sledeću reč u sekvenci, mi ćemo tu reč odbaciti kao sledeći input u </a:t>
            </a:r>
            <a:r>
              <a:rPr lang="sr-Latn-RS" dirty="0" err="1" smtClean="0"/>
              <a:t>sekcenci</a:t>
            </a:r>
            <a:r>
              <a:rPr lang="sr-Latn-RS" dirty="0" smtClean="0"/>
              <a:t> i u trening fazi na RNN dovesti reč „mreže“, kako je navedeno u </a:t>
            </a:r>
            <a:r>
              <a:rPr lang="sr-Latn-RS" dirty="0" err="1" smtClean="0"/>
              <a:t>datasetu</a:t>
            </a:r>
            <a:r>
              <a:rPr lang="sr-Latn-R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RNN –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To </a:t>
            </a:r>
            <a:r>
              <a:rPr lang="sr-Latn-RS" sz="4000" dirty="0" err="1" smtClean="0"/>
              <a:t>Sequence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Attention</a:t>
            </a:r>
            <a:r>
              <a:rPr lang="sr-Latn-RS" b="1" dirty="0" smtClean="0"/>
              <a:t> </a:t>
            </a:r>
            <a:r>
              <a:rPr lang="sr-Latn-RS" b="1" dirty="0" err="1" smtClean="0"/>
              <a:t>mechanism</a:t>
            </a:r>
            <a:endParaRPr lang="sr-Latn-R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Jednostavan mehanizam koji se ubacuje u prostor između </a:t>
            </a:r>
            <a:r>
              <a:rPr lang="sr-Latn-RS" dirty="0" err="1" smtClean="0"/>
              <a:t>enkodera</a:t>
            </a:r>
            <a:r>
              <a:rPr lang="sr-Latn-RS" dirty="0" smtClean="0"/>
              <a:t> i dekodera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Ovo dekoderu omogućava da uhvati više „globalnih“ informacija, a ne samo poslednje skriveno stanje iz </a:t>
            </a:r>
            <a:r>
              <a:rPr lang="sr-Latn-RS" dirty="0" err="1" smtClean="0"/>
              <a:t>enkodera</a:t>
            </a:r>
            <a:endParaRPr lang="sr-Latn-R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749717"/>
            <a:ext cx="7548880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7" y="2923753"/>
            <a:ext cx="4495058" cy="3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Primeri: </a:t>
            </a:r>
            <a:r>
              <a:rPr lang="sr-Latn-RS" sz="4000" dirty="0" err="1" smtClean="0"/>
              <a:t>Machine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Translation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1830516"/>
            <a:ext cx="5304948" cy="4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Primeri: NER (</a:t>
            </a:r>
            <a:r>
              <a:rPr lang="sr-Latn-RS" sz="4000" dirty="0" err="1" smtClean="0"/>
              <a:t>Named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Entity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Recognition</a:t>
            </a:r>
            <a:r>
              <a:rPr lang="sr-Latn-RS" sz="4000" dirty="0"/>
              <a:t>)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96" y="2074334"/>
            <a:ext cx="7257967" cy="37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Primeri: </a:t>
            </a:r>
            <a:r>
              <a:rPr lang="sr-Latn-RS" sz="4000" dirty="0" err="1" smtClean="0"/>
              <a:t>Abstractive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Text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Summarization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45" y="2180167"/>
            <a:ext cx="6324070" cy="3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Primeri: </a:t>
            </a:r>
            <a:r>
              <a:rPr lang="sr-Latn-RS" sz="4000" dirty="0" err="1" smtClean="0"/>
              <a:t>Question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Answering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00" y="1888066"/>
            <a:ext cx="7054560" cy="4012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5696" y="5900208"/>
            <a:ext cx="497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http://demo.allennlp.org/machine-comprehension</a:t>
            </a:r>
          </a:p>
        </p:txBody>
      </p:sp>
    </p:spTree>
    <p:extLst>
      <p:ext uri="{BB962C8B-B14F-4D97-AF65-F5344CB8AC3E}">
        <p14:creationId xmlns:p14="http://schemas.microsoft.com/office/powerpoint/2010/main" val="20053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NLP - 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Korišćenjem </a:t>
            </a:r>
            <a:r>
              <a:rPr lang="sr-Latn-RS" dirty="0" err="1" smtClean="0"/>
              <a:t>word</a:t>
            </a:r>
            <a:r>
              <a:rPr lang="sr-Latn-RS" dirty="0" smtClean="0"/>
              <a:t> </a:t>
            </a:r>
            <a:r>
              <a:rPr lang="sr-Latn-RS" dirty="0" err="1" smtClean="0"/>
              <a:t>embedding</a:t>
            </a:r>
            <a:r>
              <a:rPr lang="sr-Latn-RS" dirty="0" smtClean="0"/>
              <a:t>-a podižemo tačnost modela, pošto smo uveli semantički bogatije vektore nižeg nivoa </a:t>
            </a:r>
            <a:r>
              <a:rPr lang="sr-Latn-RS" dirty="0" err="1" smtClean="0"/>
              <a:t>dimenzionalnosti</a:t>
            </a:r>
            <a:r>
              <a:rPr lang="sr-Latn-RS" dirty="0" smtClean="0"/>
              <a:t>, u odnosu na one-</a:t>
            </a:r>
            <a:r>
              <a:rPr lang="sr-Latn-RS" dirty="0" err="1" smtClean="0"/>
              <a:t>hot</a:t>
            </a:r>
            <a:r>
              <a:rPr lang="sr-Latn-RS" dirty="0" smtClean="0"/>
              <a:t> vektore.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Šta ako se pojavi reč koja ne postoji u rečniku?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Možda nam nije poznata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Možda je pogrešno spelovana (</a:t>
            </a:r>
            <a:r>
              <a:rPr lang="sr-Latn-RS" dirty="0" err="1" smtClean="0"/>
              <a:t>typo</a:t>
            </a:r>
            <a:r>
              <a:rPr lang="sr-Latn-R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Možda se samo nalazi u drugom obliku (recimo u množini)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88" y="1947863"/>
            <a:ext cx="5010150" cy="38195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Character-Level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Embeddings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48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Autoenkoder</a:t>
            </a:r>
            <a:endParaRPr lang="en-US" dirty="0"/>
          </a:p>
        </p:txBody>
      </p:sp>
      <p:pic>
        <p:nvPicPr>
          <p:cNvPr id="1026" name="Picture 2" descr="http://nghiaho.com/wp-content/uploads/2012/12/autoencoder_network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2366210"/>
            <a:ext cx="8464098" cy="31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013284" y="2524315"/>
            <a:ext cx="3272590" cy="3344779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85874" y="2524315"/>
            <a:ext cx="3272590" cy="334477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48063" y="2205789"/>
            <a:ext cx="180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solidFill>
                  <a:schemeClr val="accent1"/>
                </a:solidFill>
              </a:rPr>
              <a:t>ENCODER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6095" y="2293482"/>
            <a:ext cx="180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solidFill>
                  <a:srgbClr val="FFC000"/>
                </a:solidFill>
              </a:rPr>
              <a:t>DECODER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Prvi put objavljen u </a:t>
            </a:r>
            <a:r>
              <a:rPr lang="sr-Latn-RS" b="1" dirty="0" smtClean="0"/>
              <a:t>Februaru 2018 </a:t>
            </a:r>
            <a:r>
              <a:rPr lang="sr-Latn-RS" dirty="0" smtClean="0"/>
              <a:t>godine u radu „</a:t>
            </a:r>
            <a:r>
              <a:rPr lang="en-US" i="1" dirty="0"/>
              <a:t>Deep contextualized word </a:t>
            </a:r>
            <a:r>
              <a:rPr lang="en-US" i="1" dirty="0" smtClean="0"/>
              <a:t>representations</a:t>
            </a:r>
            <a:r>
              <a:rPr lang="sr-Latn-RS" dirty="0" smtClean="0"/>
              <a:t>“, </a:t>
            </a:r>
            <a:r>
              <a:rPr lang="en-US" dirty="0"/>
              <a:t>Matthew E. Peters, Mark Neumann, </a:t>
            </a:r>
            <a:r>
              <a:rPr lang="en-US" dirty="0" err="1"/>
              <a:t>Mohit</a:t>
            </a:r>
            <a:r>
              <a:rPr lang="en-US" dirty="0"/>
              <a:t> Iyyer, Matt Gardner, Christopher Clark, Kenton Lee, Luke </a:t>
            </a:r>
            <a:r>
              <a:rPr lang="en-US" dirty="0" err="1"/>
              <a:t>Zettlemoyer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Problem prethodnih pristupa je </a:t>
            </a:r>
            <a:r>
              <a:rPr lang="sr-Latn-RS" dirty="0" err="1" smtClean="0"/>
              <a:t>polysemy</a:t>
            </a:r>
            <a:r>
              <a:rPr lang="sr-Latn-RS" dirty="0" smtClean="0"/>
              <a:t> (višeznačnost) reči, odnosno reči koje se pišu na isti način, ali se značenje razlikuje u odnosu na kontekst u kome se reči nalaze.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I arrived at the </a:t>
            </a:r>
            <a:r>
              <a:rPr lang="en-US" b="1" i="1" dirty="0"/>
              <a:t>bank</a:t>
            </a:r>
            <a:r>
              <a:rPr lang="en-US" i="1" dirty="0"/>
              <a:t> after crossing the</a:t>
            </a:r>
            <a:r>
              <a:rPr lang="sr-Latn-RS" i="1" dirty="0"/>
              <a:t> </a:t>
            </a:r>
            <a:r>
              <a:rPr lang="sr-Latn-RS" i="1" dirty="0" err="1" smtClean="0"/>
              <a:t>river</a:t>
            </a:r>
            <a:r>
              <a:rPr lang="sr-Latn-RS" i="1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I arrived at the </a:t>
            </a:r>
            <a:r>
              <a:rPr lang="en-US" b="1" i="1" dirty="0"/>
              <a:t>bank</a:t>
            </a:r>
            <a:r>
              <a:rPr lang="en-US" i="1" dirty="0"/>
              <a:t> after crossing the</a:t>
            </a:r>
            <a:r>
              <a:rPr lang="sr-Latn-RS" i="1" dirty="0"/>
              <a:t> </a:t>
            </a:r>
            <a:r>
              <a:rPr lang="sr-Latn-RS" i="1" dirty="0" err="1" smtClean="0"/>
              <a:t>street</a:t>
            </a:r>
            <a:r>
              <a:rPr lang="sr-Latn-RS" i="1" dirty="0" smtClean="0"/>
              <a:t>.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Osnovne osobine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ELMo</a:t>
            </a:r>
            <a:r>
              <a:rPr lang="sr-Latn-RS" dirty="0" smtClean="0"/>
              <a:t> reprezentacija reči zavisi od celog konteksta u kome se reč koristi. Ne može napraviti </a:t>
            </a:r>
            <a:r>
              <a:rPr lang="sr-Latn-RS" dirty="0" err="1" smtClean="0"/>
              <a:t>embedding</a:t>
            </a:r>
            <a:r>
              <a:rPr lang="sr-Latn-RS" dirty="0" smtClean="0"/>
              <a:t> jedne reči, nego mu treba cela rečenica za to. Rezultat su </a:t>
            </a:r>
            <a:r>
              <a:rPr lang="sr-Latn-RS" dirty="0" err="1" smtClean="0"/>
              <a:t>word</a:t>
            </a:r>
            <a:r>
              <a:rPr lang="sr-Latn-RS" dirty="0" smtClean="0"/>
              <a:t> vektori za svaku reč, ali su uslovljeni kontekstom (svaki put malo drugačiji </a:t>
            </a:r>
            <a:r>
              <a:rPr lang="sr-Latn-RS" dirty="0" err="1" smtClean="0"/>
              <a:t>word</a:t>
            </a:r>
            <a:r>
              <a:rPr lang="sr-Latn-RS" dirty="0" smtClean="0"/>
              <a:t> vektor)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ELMo</a:t>
            </a:r>
            <a:r>
              <a:rPr lang="sr-Latn-RS" dirty="0" smtClean="0"/>
              <a:t> reprezentacija </a:t>
            </a:r>
            <a:r>
              <a:rPr lang="sr-Latn-RS" dirty="0"/>
              <a:t>k</a:t>
            </a:r>
            <a:r>
              <a:rPr lang="sr-Latn-RS" dirty="0" smtClean="0"/>
              <a:t>ombinuje sve slojeve duboke pretrenirane neuronske mreže (nije </a:t>
            </a:r>
            <a:r>
              <a:rPr lang="sr-Latn-RS" dirty="0" err="1" smtClean="0"/>
              <a:t>shallow</a:t>
            </a:r>
            <a:r>
              <a:rPr lang="sr-Latn-R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Character</a:t>
            </a:r>
            <a:r>
              <a:rPr lang="sr-Latn-RS" dirty="0" smtClean="0"/>
              <a:t> </a:t>
            </a:r>
            <a:r>
              <a:rPr lang="sr-Latn-RS" dirty="0" err="1" smtClean="0"/>
              <a:t>based</a:t>
            </a:r>
            <a:r>
              <a:rPr lang="sr-Latn-RS" dirty="0" smtClean="0"/>
              <a:t> (bazira se na morfologiji i može da funkcioniše čak i za reči koje nisu ranije viđene tokom treninga – nema ih u rečniku) – </a:t>
            </a:r>
            <a:r>
              <a:rPr lang="sr-Latn-RS" dirty="0" err="1" smtClean="0"/>
              <a:t>character</a:t>
            </a:r>
            <a:r>
              <a:rPr lang="sr-Latn-RS" dirty="0" smtClean="0"/>
              <a:t> </a:t>
            </a:r>
            <a:r>
              <a:rPr lang="sr-Latn-RS" dirty="0" err="1" smtClean="0"/>
              <a:t>convolutions</a:t>
            </a:r>
            <a:endParaRPr lang="sr-Latn-R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ELMo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Embeddings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774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68134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ELMo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Embeddings</a:t>
            </a:r>
            <a:r>
              <a:rPr lang="sr-Latn-RS" sz="4000" dirty="0" smtClean="0"/>
              <a:t> - arhitektura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1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ELMo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Embeddings</a:t>
            </a:r>
            <a:r>
              <a:rPr lang="sr-Latn-RS" sz="4000" dirty="0" smtClean="0"/>
              <a:t> - arhitektura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913" y="2343150"/>
            <a:ext cx="5524500" cy="3028950"/>
          </a:xfrm>
        </p:spPr>
      </p:pic>
    </p:spTree>
    <p:extLst>
      <p:ext uri="{BB962C8B-B14F-4D97-AF65-F5344CB8AC3E}">
        <p14:creationId xmlns:p14="http://schemas.microsoft.com/office/powerpoint/2010/main" val="996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ELMo</a:t>
            </a:r>
            <a:r>
              <a:rPr lang="sr-Latn-RS" sz="4000" dirty="0" smtClean="0"/>
              <a:t> </a:t>
            </a:r>
            <a:r>
              <a:rPr lang="sr-Latn-RS" sz="4000" dirty="0" err="1" smtClean="0"/>
              <a:t>Embeddings</a:t>
            </a:r>
            <a:r>
              <a:rPr lang="sr-Latn-RS" sz="4000" dirty="0" smtClean="0"/>
              <a:t> - rezultati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50" y="2040997"/>
            <a:ext cx="5060260" cy="4022725"/>
          </a:xfrm>
        </p:spPr>
      </p:pic>
    </p:spTree>
    <p:extLst>
      <p:ext uri="{BB962C8B-B14F-4D97-AF65-F5344CB8AC3E}">
        <p14:creationId xmlns:p14="http://schemas.microsoft.com/office/powerpoint/2010/main" val="8977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Transformer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Prvi put predstavljen u Junu 2017 godine („</a:t>
            </a:r>
            <a:r>
              <a:rPr lang="sr-Latn-RS" i="1" dirty="0" err="1" smtClean="0"/>
              <a:t>Attention</a:t>
            </a:r>
            <a:r>
              <a:rPr lang="sr-Latn-RS" i="1" dirty="0" smtClean="0"/>
              <a:t> is </a:t>
            </a:r>
            <a:r>
              <a:rPr lang="sr-Latn-RS" i="1" dirty="0" err="1" smtClean="0"/>
              <a:t>All</a:t>
            </a:r>
            <a:r>
              <a:rPr lang="sr-Latn-RS" i="1" dirty="0" smtClean="0"/>
              <a:t> </a:t>
            </a:r>
            <a:r>
              <a:rPr lang="sr-Latn-RS" i="1" dirty="0" err="1" smtClean="0"/>
              <a:t>You</a:t>
            </a:r>
            <a:r>
              <a:rPr lang="sr-Latn-RS" i="1" dirty="0" smtClean="0"/>
              <a:t> </a:t>
            </a:r>
            <a:r>
              <a:rPr lang="sr-Latn-RS" i="1" dirty="0" err="1" smtClean="0"/>
              <a:t>Need</a:t>
            </a:r>
            <a:r>
              <a:rPr lang="sr-Latn-RS" dirty="0" smtClean="0"/>
              <a:t>“, </a:t>
            </a:r>
            <a:r>
              <a:rPr lang="en-US" dirty="0"/>
              <a:t>Ashish </a:t>
            </a:r>
            <a:r>
              <a:rPr lang="en-US" dirty="0" err="1"/>
              <a:t>Vaswani</a:t>
            </a:r>
            <a:r>
              <a:rPr lang="en-US" dirty="0"/>
              <a:t>, Noam </a:t>
            </a:r>
            <a:r>
              <a:rPr lang="en-US" dirty="0" err="1"/>
              <a:t>Shazeer</a:t>
            </a:r>
            <a:r>
              <a:rPr lang="en-US" dirty="0"/>
              <a:t>, Niki Parmar, Jakob </a:t>
            </a:r>
            <a:r>
              <a:rPr lang="en-US" dirty="0" err="1"/>
              <a:t>Uszkoreit</a:t>
            </a:r>
            <a:r>
              <a:rPr lang="en-US" dirty="0"/>
              <a:t>, Llion Jones, Aidan N. Gomez, Lukasz Kaiser, Illia </a:t>
            </a:r>
            <a:r>
              <a:rPr lang="en-US" dirty="0" err="1"/>
              <a:t>Polosukhin</a:t>
            </a:r>
            <a:r>
              <a:rPr lang="sr-Latn-RS" dirty="0" smtClean="0"/>
              <a:t>) – </a:t>
            </a:r>
            <a:r>
              <a:rPr lang="sr-Latn-RS" dirty="0" err="1" smtClean="0"/>
              <a:t>Google</a:t>
            </a:r>
            <a:r>
              <a:rPr lang="sr-Latn-RS" dirty="0" smtClean="0"/>
              <a:t> </a:t>
            </a:r>
            <a:r>
              <a:rPr lang="sr-Latn-RS" dirty="0" err="1" smtClean="0"/>
              <a:t>machine</a:t>
            </a:r>
            <a:r>
              <a:rPr lang="sr-Latn-RS" dirty="0" smtClean="0"/>
              <a:t> </a:t>
            </a:r>
            <a:r>
              <a:rPr lang="sr-Latn-RS" dirty="0" err="1" smtClean="0"/>
              <a:t>translation</a:t>
            </a:r>
            <a:r>
              <a:rPr lang="sr-Latn-RS" dirty="0" smtClean="0"/>
              <a:t> </a:t>
            </a:r>
            <a:r>
              <a:rPr lang="sr-Latn-RS" dirty="0" err="1" smtClean="0"/>
              <a:t>team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Namenjen za „</a:t>
            </a:r>
            <a:r>
              <a:rPr lang="sr-Latn-RS" dirty="0" err="1" smtClean="0"/>
              <a:t>language</a:t>
            </a:r>
            <a:r>
              <a:rPr lang="sr-Latn-RS" dirty="0" smtClean="0"/>
              <a:t> </a:t>
            </a:r>
            <a:r>
              <a:rPr lang="sr-Latn-RS" dirty="0" err="1" smtClean="0"/>
              <a:t>understanding</a:t>
            </a:r>
            <a:r>
              <a:rPr lang="sr-Latn-RS" dirty="0" smtClean="0"/>
              <a:t>“ i bazira se na upotrebi </a:t>
            </a:r>
            <a:r>
              <a:rPr lang="sr-Latn-RS" i="1" dirty="0" err="1" smtClean="0"/>
              <a:t>attention</a:t>
            </a:r>
            <a:r>
              <a:rPr lang="sr-Latn-RS" dirty="0" smtClean="0"/>
              <a:t> mehanizma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Postigao najviši skor u mašinskom prevođenju (bolji i od RNN i CNN pristupa). Za procenu kvaliteta mašinskog prevođenja se najčešće koristi </a:t>
            </a:r>
            <a:r>
              <a:rPr lang="sr-Latn-RS" i="1" dirty="0" smtClean="0"/>
              <a:t>BLEU</a:t>
            </a:r>
            <a:r>
              <a:rPr lang="sr-Latn-RS" dirty="0" smtClean="0"/>
              <a:t> metrika.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Umesto da čita tekst sa leva na desno (i/ili obrnuto), kao što rade RNN kojima je nekada potrebno dosta reči da bi donele odluku, </a:t>
            </a:r>
            <a:r>
              <a:rPr lang="sr-Latn-RS" dirty="0" err="1" smtClean="0"/>
              <a:t>transformer</a:t>
            </a:r>
            <a:r>
              <a:rPr lang="sr-Latn-RS" dirty="0" smtClean="0"/>
              <a:t> to radi u mnogo manjem broju koraka.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err="1" smtClean="0"/>
              <a:t>Npr</a:t>
            </a:r>
            <a:r>
              <a:rPr lang="sr-Latn-RS" dirty="0" smtClean="0"/>
              <a:t>: „</a:t>
            </a:r>
            <a:r>
              <a:rPr lang="en-US" i="1" dirty="0"/>
              <a:t>I arrived at the bank after crossing </a:t>
            </a:r>
            <a:r>
              <a:rPr lang="en-US" i="1" dirty="0" smtClean="0"/>
              <a:t>the</a:t>
            </a:r>
            <a:r>
              <a:rPr lang="sr-Latn-RS" i="1" dirty="0" smtClean="0"/>
              <a:t> </a:t>
            </a:r>
            <a:r>
              <a:rPr lang="sr-Latn-RS" i="1" dirty="0" err="1" smtClean="0"/>
              <a:t>river</a:t>
            </a:r>
            <a:r>
              <a:rPr lang="sr-Latn-RS" i="1" dirty="0" smtClean="0"/>
              <a:t>.</a:t>
            </a:r>
            <a:r>
              <a:rPr lang="sr-Latn-RS" dirty="0" smtClean="0"/>
              <a:t>“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dirty="0" smtClean="0"/>
              <a:t>Rekurentnoj mreži bi bilo potrebno da pročita sve reči između reči „</a:t>
            </a:r>
            <a:r>
              <a:rPr lang="sr-Latn-RS" dirty="0" err="1" smtClean="0"/>
              <a:t>bank</a:t>
            </a:r>
            <a:r>
              <a:rPr lang="sr-Latn-RS" dirty="0" smtClean="0"/>
              <a:t>“ i kraja rečenice, da bi shvatila da je u pitanju obala reke, a ne banka.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dirty="0" smtClean="0"/>
              <a:t>Da bi izračunao reprezentaciju reči „</a:t>
            </a:r>
            <a:r>
              <a:rPr lang="sr-Latn-RS" dirty="0" err="1" smtClean="0"/>
              <a:t>bank</a:t>
            </a:r>
            <a:r>
              <a:rPr lang="sr-Latn-RS" dirty="0" smtClean="0"/>
              <a:t>“, </a:t>
            </a:r>
            <a:r>
              <a:rPr lang="sr-Latn-RS" dirty="0" err="1" smtClean="0"/>
              <a:t>transformer</a:t>
            </a:r>
            <a:r>
              <a:rPr lang="sr-Latn-RS" dirty="0" smtClean="0"/>
              <a:t> poredi sve reči sa rečju „</a:t>
            </a:r>
            <a:r>
              <a:rPr lang="sr-Latn-RS" dirty="0" err="1" smtClean="0"/>
              <a:t>bank</a:t>
            </a:r>
            <a:r>
              <a:rPr lang="sr-Latn-RS" dirty="0" smtClean="0"/>
              <a:t>“ i računa </a:t>
            </a:r>
            <a:r>
              <a:rPr lang="sr-Latn-RS" dirty="0" err="1" smtClean="0"/>
              <a:t>attention</a:t>
            </a:r>
            <a:r>
              <a:rPr lang="sr-Latn-RS" dirty="0" smtClean="0"/>
              <a:t> </a:t>
            </a:r>
            <a:r>
              <a:rPr lang="sr-Latn-RS" dirty="0" err="1" smtClean="0"/>
              <a:t>score</a:t>
            </a:r>
            <a:r>
              <a:rPr lang="sr-Latn-RS" dirty="0" smtClean="0"/>
              <a:t>. </a:t>
            </a:r>
            <a:r>
              <a:rPr lang="sr-Latn-RS" dirty="0" err="1" smtClean="0"/>
              <a:t>Ovime</a:t>
            </a:r>
            <a:r>
              <a:rPr lang="sr-Latn-RS" dirty="0" smtClean="0"/>
              <a:t> se dobija uticaj svake reči iz konteksta na reč „</a:t>
            </a:r>
            <a:r>
              <a:rPr lang="sr-Latn-RS" dirty="0" err="1" smtClean="0"/>
              <a:t>bank</a:t>
            </a:r>
            <a:r>
              <a:rPr lang="sr-Latn-RS" dirty="0" smtClean="0"/>
              <a:t>“ (</a:t>
            </a:r>
            <a:r>
              <a:rPr lang="sr-Latn-RS" dirty="0" err="1" smtClean="0"/>
              <a:t>river</a:t>
            </a:r>
            <a:r>
              <a:rPr lang="sr-Latn-RS" dirty="0" smtClean="0"/>
              <a:t> će imati visok </a:t>
            </a:r>
            <a:r>
              <a:rPr lang="sr-Latn-RS" dirty="0" err="1" smtClean="0"/>
              <a:t>attention</a:t>
            </a:r>
            <a:r>
              <a:rPr lang="sr-Latn-RS" dirty="0" smtClean="0"/>
              <a:t>). Ovi </a:t>
            </a:r>
            <a:r>
              <a:rPr lang="sr-Latn-RS" dirty="0" err="1" smtClean="0"/>
              <a:t>attention</a:t>
            </a:r>
            <a:r>
              <a:rPr lang="sr-Latn-RS" dirty="0" smtClean="0"/>
              <a:t> skorovi se nakon toga koriste kao težine za </a:t>
            </a:r>
            <a:r>
              <a:rPr lang="sr-Latn-RS" dirty="0" err="1" smtClean="0"/>
              <a:t>weighted</a:t>
            </a:r>
            <a:r>
              <a:rPr lang="sr-Latn-RS" dirty="0"/>
              <a:t> </a:t>
            </a:r>
            <a:r>
              <a:rPr lang="sr-Latn-RS" dirty="0" err="1" smtClean="0"/>
              <a:t>average</a:t>
            </a:r>
            <a:r>
              <a:rPr lang="sr-Latn-RS" dirty="0" smtClean="0"/>
              <a:t>, koji se prosleđuju </a:t>
            </a:r>
            <a:r>
              <a:rPr lang="sr-Latn-RS" dirty="0" err="1" smtClean="0"/>
              <a:t>fully</a:t>
            </a:r>
            <a:r>
              <a:rPr lang="sr-Latn-RS" dirty="0" smtClean="0"/>
              <a:t> </a:t>
            </a:r>
            <a:r>
              <a:rPr lang="sr-Latn-RS" dirty="0" err="1" smtClean="0"/>
              <a:t>connected</a:t>
            </a:r>
            <a:r>
              <a:rPr lang="sr-Latn-RS" dirty="0" smtClean="0"/>
              <a:t> mreži, koja nakon toga daje reprezentaciju reči „</a:t>
            </a:r>
            <a:r>
              <a:rPr lang="sr-Latn-RS" dirty="0" err="1" smtClean="0"/>
              <a:t>bank</a:t>
            </a:r>
            <a:r>
              <a:rPr lang="sr-Latn-RS" dirty="0" smtClean="0"/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err="1" smtClean="0"/>
              <a:t>Transformer</a:t>
            </a:r>
            <a:r>
              <a:rPr lang="sr-Latn-RS" sz="4000" dirty="0" smtClean="0"/>
              <a:t> model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1" y="1846263"/>
            <a:ext cx="4548664" cy="4022725"/>
          </a:xfrm>
        </p:spPr>
      </p:pic>
    </p:spTree>
    <p:extLst>
      <p:ext uri="{BB962C8B-B14F-4D97-AF65-F5344CB8AC3E}">
        <p14:creationId xmlns:p14="http://schemas.microsoft.com/office/powerpoint/2010/main" val="38593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000" dirty="0" smtClean="0"/>
              <a:t>BERT (</a:t>
            </a:r>
            <a:r>
              <a:rPr lang="sr-Latn-RS" sz="3000" dirty="0" err="1" smtClean="0"/>
              <a:t>Bidirectional</a:t>
            </a:r>
            <a:r>
              <a:rPr lang="sr-Latn-RS" sz="3000" dirty="0" smtClean="0"/>
              <a:t> </a:t>
            </a:r>
            <a:r>
              <a:rPr lang="sr-Latn-RS" sz="3000" dirty="0" err="1" smtClean="0"/>
              <a:t>Encoder</a:t>
            </a:r>
            <a:r>
              <a:rPr lang="sr-Latn-RS" sz="3000" dirty="0" smtClean="0"/>
              <a:t> </a:t>
            </a:r>
            <a:r>
              <a:rPr lang="sr-Latn-RS" sz="3000" dirty="0" err="1" smtClean="0"/>
              <a:t>Representations</a:t>
            </a:r>
            <a:r>
              <a:rPr lang="sr-Latn-RS" sz="3000" dirty="0" smtClean="0"/>
              <a:t> from </a:t>
            </a:r>
            <a:r>
              <a:rPr lang="sr-Latn-RS" sz="3000" dirty="0" err="1" smtClean="0"/>
              <a:t>Transformers</a:t>
            </a:r>
            <a:r>
              <a:rPr lang="sr-Latn-RS" sz="3000" dirty="0"/>
              <a:t>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Objavljen 11.oktobra 2018. </a:t>
            </a:r>
            <a:r>
              <a:rPr lang="sr-Latn-RS" dirty="0" smtClean="0"/>
              <a:t>(„</a:t>
            </a:r>
            <a:r>
              <a:rPr lang="en-US" dirty="0"/>
              <a:t>BERT: Pre-training of Deep Bidirectional Transformers </a:t>
            </a:r>
            <a:r>
              <a:rPr lang="en-US" dirty="0" smtClean="0"/>
              <a:t>for</a:t>
            </a:r>
            <a:r>
              <a:rPr lang="sr-Latn-RS" dirty="0" smtClean="0"/>
              <a:t> </a:t>
            </a:r>
            <a:r>
              <a:rPr lang="en-US" dirty="0" smtClean="0"/>
              <a:t>Language Understanding</a:t>
            </a:r>
            <a:r>
              <a:rPr lang="sr-Latn-RS" dirty="0" smtClean="0"/>
              <a:t>“, </a:t>
            </a:r>
            <a:r>
              <a:rPr lang="en-US" dirty="0"/>
              <a:t>Jacob Devlin, Ming-Wei Chang, Kenton Lee, Kristina </a:t>
            </a:r>
            <a:r>
              <a:rPr lang="en-US" dirty="0" err="1"/>
              <a:t>Toutanova</a:t>
            </a:r>
            <a:r>
              <a:rPr lang="sr-Latn-RS" dirty="0" smtClean="0"/>
              <a:t>) - </a:t>
            </a:r>
            <a:r>
              <a:rPr lang="en-US" dirty="0"/>
              <a:t>Google AI </a:t>
            </a:r>
            <a:r>
              <a:rPr lang="en-US" dirty="0" smtClean="0"/>
              <a:t>Language</a:t>
            </a:r>
            <a:r>
              <a:rPr lang="sr-Latn-RS" dirty="0" smtClean="0"/>
              <a:t> </a:t>
            </a:r>
            <a:r>
              <a:rPr lang="sr-Latn-RS" dirty="0" err="1" smtClean="0"/>
              <a:t>team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en-US" dirty="0"/>
              <a:t>State of the art language model for </a:t>
            </a:r>
            <a:r>
              <a:rPr lang="en-US" dirty="0" smtClean="0"/>
              <a:t>NLP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Izazvao lavinu u primeni ML na NLP, pošto je postigao </a:t>
            </a:r>
            <a:r>
              <a:rPr lang="sr-Latn-RS" dirty="0" err="1" smtClean="0"/>
              <a:t>state</a:t>
            </a:r>
            <a:r>
              <a:rPr lang="sr-Latn-RS" dirty="0" smtClean="0"/>
              <a:t>-</a:t>
            </a:r>
            <a:r>
              <a:rPr lang="sr-Latn-RS" dirty="0" err="1" smtClean="0"/>
              <a:t>of</a:t>
            </a:r>
            <a:r>
              <a:rPr lang="sr-Latn-RS" dirty="0" smtClean="0"/>
              <a:t>-</a:t>
            </a:r>
            <a:r>
              <a:rPr lang="sr-Latn-RS" dirty="0" err="1" smtClean="0"/>
              <a:t>the</a:t>
            </a:r>
            <a:r>
              <a:rPr lang="sr-Latn-RS" dirty="0" smtClean="0"/>
              <a:t>-art performanse u velikom broju NLP problema, uključujući i </a:t>
            </a:r>
            <a:r>
              <a:rPr lang="sr-Latn-RS" dirty="0" err="1" smtClean="0"/>
              <a:t>Question</a:t>
            </a:r>
            <a:r>
              <a:rPr lang="sr-Latn-RS" dirty="0" smtClean="0"/>
              <a:t> </a:t>
            </a:r>
            <a:r>
              <a:rPr lang="sr-Latn-RS" dirty="0" err="1" smtClean="0"/>
              <a:t>Answering</a:t>
            </a:r>
            <a:r>
              <a:rPr lang="sr-Latn-RS" dirty="0" smtClean="0"/>
              <a:t> </a:t>
            </a:r>
            <a:r>
              <a:rPr lang="en-US" dirty="0" smtClean="0"/>
              <a:t>(</a:t>
            </a:r>
            <a:r>
              <a:rPr lang="en-US" dirty="0" err="1"/>
              <a:t>SQuAD</a:t>
            </a:r>
            <a:r>
              <a:rPr lang="en-US" dirty="0"/>
              <a:t> v1.1</a:t>
            </a:r>
            <a:r>
              <a:rPr lang="en-US" dirty="0" smtClean="0"/>
              <a:t>)</a:t>
            </a:r>
            <a:r>
              <a:rPr lang="sr-Latn-RS" dirty="0" smtClean="0"/>
              <a:t> gde </a:t>
            </a:r>
            <a:r>
              <a:rPr lang="sr-Latn-RS" b="1" dirty="0" smtClean="0"/>
              <a:t>radi bolje od čoveka</a:t>
            </a:r>
            <a:r>
              <a:rPr lang="sr-Latn-RS" dirty="0" smtClean="0"/>
              <a:t>, </a:t>
            </a:r>
            <a:r>
              <a:rPr lang="en-US" dirty="0"/>
              <a:t>Natural Language Inference (MNLI</a:t>
            </a:r>
            <a:r>
              <a:rPr lang="en-US" dirty="0" smtClean="0"/>
              <a:t>)</a:t>
            </a:r>
            <a:r>
              <a:rPr lang="sr-Latn-RS" dirty="0" smtClean="0"/>
              <a:t> i drugima.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Predložen za </a:t>
            </a:r>
            <a:r>
              <a:rPr lang="sr-Latn-RS" dirty="0" err="1" smtClean="0"/>
              <a:t>language</a:t>
            </a:r>
            <a:r>
              <a:rPr lang="sr-Latn-RS" dirty="0" smtClean="0"/>
              <a:t> model nad kojim se može raditi </a:t>
            </a:r>
            <a:r>
              <a:rPr lang="sr-Latn-RS" b="1" dirty="0" smtClean="0"/>
              <a:t>fine-</a:t>
            </a:r>
            <a:r>
              <a:rPr lang="sr-Latn-RS" b="1" dirty="0" err="1" smtClean="0"/>
              <a:t>tuning</a:t>
            </a:r>
            <a:r>
              <a:rPr lang="sr-Latn-RS" b="1" dirty="0" smtClean="0"/>
              <a:t> </a:t>
            </a:r>
            <a:r>
              <a:rPr lang="sr-Latn-RS" dirty="0" smtClean="0"/>
              <a:t>za razne primene u domenu NLP (kao što već nekoliko godina radimo sa </a:t>
            </a:r>
            <a:r>
              <a:rPr lang="sr-Latn-RS" dirty="0" err="1" smtClean="0"/>
              <a:t>konvolutivnim</a:t>
            </a:r>
            <a:r>
              <a:rPr lang="sr-Latn-RS" dirty="0" smtClean="0"/>
              <a:t> modelima za primenu nad problemima računarske vizije)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Detaljnije na </a:t>
            </a:r>
            <a:r>
              <a:rPr lang="sr-Latn-RS" dirty="0" smtClean="0">
                <a:hlinkClick r:id="rId2"/>
              </a:rPr>
              <a:t>linku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dirty="0" smtClean="0"/>
              <a:t>BERT </a:t>
            </a:r>
            <a:r>
              <a:rPr lang="sr-Latn-RS" sz="4400" dirty="0" err="1" smtClean="0"/>
              <a:t>vs</a:t>
            </a:r>
            <a:r>
              <a:rPr lang="sr-Latn-RS" sz="4400" dirty="0" smtClean="0"/>
              <a:t> ELMO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57" y="2479932"/>
            <a:ext cx="7189046" cy="2796387"/>
          </a:xfrm>
        </p:spPr>
      </p:pic>
    </p:spTree>
    <p:extLst>
      <p:ext uri="{BB962C8B-B14F-4D97-AF65-F5344CB8AC3E}">
        <p14:creationId xmlns:p14="http://schemas.microsoft.com/office/powerpoint/2010/main" val="29409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159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sr-Latn-RS" sz="2800" b="1" dirty="0" smtClean="0"/>
              <a:t>DAE</a:t>
            </a:r>
            <a:r>
              <a:rPr lang="sr-Latn-RS" sz="2800" dirty="0" smtClean="0"/>
              <a:t> (Denoising autoencoder) – ulaz za šumom, na izlazu se očekuje rekonstruisan ulaz, ali bez šuma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b="1" dirty="0" smtClean="0"/>
              <a:t>SAE</a:t>
            </a:r>
            <a:r>
              <a:rPr lang="sr-Latn-RS" sz="2800" dirty="0" smtClean="0"/>
              <a:t> (Stacked Autoencoder) – suštinski „deep“ autoenkoder, ima više skrivenih slojeva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sr-Latn-RS" sz="2800" b="1" dirty="0" smtClean="0"/>
              <a:t>CAE</a:t>
            </a:r>
            <a:r>
              <a:rPr lang="sr-Latn-RS" sz="2800" dirty="0" smtClean="0"/>
              <a:t> (Convolutional autoencoder) – autoenkoder sa konvolutivnim slojevima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2282440"/>
            <a:ext cx="4140200" cy="17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5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Standardni back-propagation sa nekim od gradient descent algoritama (SGD, RMSprop...)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Cilj je što više smanjiti razliku između ulaza i rekonstruisanog izlaza, često se minimizuje MSE (mean squared error) – srednja kvadratna greška između svih ulaznih neurona i njima odgovarajućih izlaznih neurona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11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Učenje „feature“-a (osobina) podataka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Smatra se da će autoenkoder tokom učenja rekonstrukcije ulaza naučiti i neke osobine podataka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 smtClean="0"/>
              <a:t>Konvolutivni autoenkoder nauči iste filtere kao i CNN</a:t>
            </a:r>
          </a:p>
        </p:txBody>
      </p:sp>
    </p:spTree>
    <p:extLst>
      <p:ext uri="{BB962C8B-B14F-4D97-AF65-F5344CB8AC3E}">
        <p14:creationId xmlns:p14="http://schemas.microsoft.com/office/powerpoint/2010/main" val="40371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46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Jako korisni ako nema puno obeleženih podataka: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Neobeleženi podaci se daju autoenkoderu – </a:t>
            </a:r>
            <a:r>
              <a:rPr lang="sr-Latn-RS" sz="2600" b="1" dirty="0" smtClean="0"/>
              <a:t>pretraining</a:t>
            </a:r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Nakon pretraining-a, uzima se samo enkoder deo mreže</a:t>
            </a:r>
          </a:p>
          <a:p>
            <a:pPr marL="715518" lvl="1" indent="-514350">
              <a:buFont typeface="+mj-lt"/>
              <a:buAutoNum type="arabicPeriod"/>
            </a:pPr>
            <a:r>
              <a:rPr lang="sr-Latn-RS" sz="2600" dirty="0" smtClean="0"/>
              <a:t>Na pretrenirani enkoder doda se još par slojeva i takva mreža se obučava nad obeleženim podacima – </a:t>
            </a:r>
            <a:r>
              <a:rPr lang="sr-Latn-RS" sz="2600" b="1" dirty="0" smtClean="0"/>
              <a:t>fine-tuning</a:t>
            </a:r>
          </a:p>
          <a:p>
            <a:pPr marL="715518" lvl="1" indent="-514350">
              <a:buFont typeface="+mj-lt"/>
              <a:buAutoNum type="arabicPeriod"/>
            </a:pPr>
            <a:endParaRPr lang="sr-Latn-RS" sz="2600" b="1" dirty="0"/>
          </a:p>
        </p:txBody>
      </p:sp>
    </p:spTree>
    <p:extLst>
      <p:ext uri="{BB962C8B-B14F-4D97-AF65-F5344CB8AC3E}">
        <p14:creationId xmlns:p14="http://schemas.microsoft.com/office/powerpoint/2010/main" val="12802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podse</a:t>
            </a:r>
            <a:r>
              <a:rPr lang="sr-Latn-RS" dirty="0" smtClean="0"/>
              <a:t>tnik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arse.ele.tue.nl/cluster/2/CNN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84" y="2379929"/>
            <a:ext cx="9017267" cy="34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1108</TotalTime>
  <Words>1851</Words>
  <Application>Microsoft Office PowerPoint</Application>
  <PresentationFormat>Widescreen</PresentationFormat>
  <Paragraphs>197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Retrospect</vt:lpstr>
      <vt:lpstr>Neuronske mreže  Autoenkoderi, CNN, RNN - nastavak</vt:lpstr>
      <vt:lpstr>Autoenkoderi</vt:lpstr>
      <vt:lpstr>Autoenkoder (osnovna struktura)</vt:lpstr>
      <vt:lpstr>Autoenkoder</vt:lpstr>
      <vt:lpstr>Varijacije</vt:lpstr>
      <vt:lpstr>Obučavanje</vt:lpstr>
      <vt:lpstr>Upotreba</vt:lpstr>
      <vt:lpstr>Upotreba</vt:lpstr>
      <vt:lpstr>CNN – podsetnik</vt:lpstr>
      <vt:lpstr>CNN – konvolutivni sloj</vt:lpstr>
      <vt:lpstr>Poznate arhitekture CNN (ponavljanje)</vt:lpstr>
      <vt:lpstr>Transfer learning</vt:lpstr>
      <vt:lpstr>Transfer learning u NLP?</vt:lpstr>
      <vt:lpstr>RNN – primer klasifikacije sekvence (podsetnik)</vt:lpstr>
      <vt:lpstr>RNN – primer klasifikacije sekvence (podsetnik)</vt:lpstr>
      <vt:lpstr>PowerPoint Presentation</vt:lpstr>
      <vt:lpstr>RNN – primer klasifikacije sekvence (podsetnik)</vt:lpstr>
      <vt:lpstr>RNN – primer klasifikacije sekvence (podsetnik)</vt:lpstr>
      <vt:lpstr>CNN – klasifikacije teksta?</vt:lpstr>
      <vt:lpstr>RNN – primer klasifikacije sekvence (podsetnik)</vt:lpstr>
      <vt:lpstr>Word2Vec</vt:lpstr>
      <vt:lpstr>Word2Vec</vt:lpstr>
      <vt:lpstr>Word2Vec</vt:lpstr>
      <vt:lpstr>Word2Vec</vt:lpstr>
      <vt:lpstr>GloVe (Global Vectors) for Word Representation</vt:lpstr>
      <vt:lpstr>Embedding – Keras implementacija</vt:lpstr>
      <vt:lpstr>Primene RNN u NLP</vt:lpstr>
      <vt:lpstr>RNN – Sequence To Sequence model</vt:lpstr>
      <vt:lpstr>RNN – Sequence To Sequence model</vt:lpstr>
      <vt:lpstr>RNN – Sequence To Sequence model (česti koraci)</vt:lpstr>
      <vt:lpstr>RNN – Sequence To Sequence model</vt:lpstr>
      <vt:lpstr>RNN – Sequence To Sequence model</vt:lpstr>
      <vt:lpstr>RNN – Sequence To Sequence model</vt:lpstr>
      <vt:lpstr>Primeri: Machine Translation</vt:lpstr>
      <vt:lpstr>Primeri: NER (Named Entity Recognition)</vt:lpstr>
      <vt:lpstr>Primeri: Abstractive Text Summarization</vt:lpstr>
      <vt:lpstr>Primeri: Question Answering</vt:lpstr>
      <vt:lpstr>NLP - problemi</vt:lpstr>
      <vt:lpstr>Character-Level Embeddings</vt:lpstr>
      <vt:lpstr>ELMo Embeddings</vt:lpstr>
      <vt:lpstr>ELMo Embeddings - arhitektura</vt:lpstr>
      <vt:lpstr>ELMo Embeddings - arhitektura</vt:lpstr>
      <vt:lpstr>ELMo Embeddings - rezultati</vt:lpstr>
      <vt:lpstr>Transformer model</vt:lpstr>
      <vt:lpstr>Transformer model</vt:lpstr>
      <vt:lpstr>BERT (Bidirectional Encoder Representations from Transformers)</vt:lpstr>
      <vt:lpstr>BERT vs ELMO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283</cp:revision>
  <dcterms:created xsi:type="dcterms:W3CDTF">2015-10-14T18:30:25Z</dcterms:created>
  <dcterms:modified xsi:type="dcterms:W3CDTF">2018-12-03T15:10:17Z</dcterms:modified>
</cp:coreProperties>
</file>